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8"/>
  </p:notesMasterIdLst>
  <p:sldIdLst>
    <p:sldId id="256" r:id="rId2"/>
    <p:sldId id="301" r:id="rId3"/>
    <p:sldId id="259" r:id="rId4"/>
    <p:sldId id="302" r:id="rId5"/>
    <p:sldId id="299" r:id="rId6"/>
    <p:sldId id="257" r:id="rId7"/>
    <p:sldId id="258" r:id="rId8"/>
    <p:sldId id="260" r:id="rId9"/>
    <p:sldId id="261" r:id="rId10"/>
    <p:sldId id="262" r:id="rId11"/>
    <p:sldId id="316" r:id="rId12"/>
    <p:sldId id="264" r:id="rId13"/>
    <p:sldId id="303" r:id="rId14"/>
    <p:sldId id="265" r:id="rId15"/>
    <p:sldId id="304" r:id="rId16"/>
    <p:sldId id="317" r:id="rId17"/>
    <p:sldId id="315" r:id="rId18"/>
    <p:sldId id="266" r:id="rId19"/>
    <p:sldId id="318" r:id="rId20"/>
    <p:sldId id="319" r:id="rId21"/>
    <p:sldId id="320" r:id="rId22"/>
    <p:sldId id="325" r:id="rId23"/>
    <p:sldId id="321" r:id="rId24"/>
    <p:sldId id="322" r:id="rId25"/>
    <p:sldId id="323" r:id="rId26"/>
    <p:sldId id="327" r:id="rId27"/>
    <p:sldId id="328" r:id="rId28"/>
    <p:sldId id="274" r:id="rId29"/>
    <p:sldId id="276" r:id="rId30"/>
    <p:sldId id="329" r:id="rId31"/>
    <p:sldId id="305" r:id="rId32"/>
    <p:sldId id="277" r:id="rId33"/>
    <p:sldId id="330" r:id="rId34"/>
    <p:sldId id="278" r:id="rId35"/>
    <p:sldId id="280" r:id="rId36"/>
    <p:sldId id="281" r:id="rId37"/>
    <p:sldId id="282" r:id="rId38"/>
    <p:sldId id="283" r:id="rId39"/>
    <p:sldId id="284" r:id="rId40"/>
    <p:sldId id="286" r:id="rId41"/>
    <p:sldId id="287" r:id="rId42"/>
    <p:sldId id="288" r:id="rId43"/>
    <p:sldId id="289" r:id="rId44"/>
    <p:sldId id="290" r:id="rId45"/>
    <p:sldId id="291" r:id="rId46"/>
    <p:sldId id="292" r:id="rId47"/>
    <p:sldId id="293" r:id="rId48"/>
    <p:sldId id="294" r:id="rId49"/>
    <p:sldId id="295" r:id="rId50"/>
    <p:sldId id="331" r:id="rId51"/>
    <p:sldId id="297" r:id="rId52"/>
    <p:sldId id="332" r:id="rId53"/>
    <p:sldId id="333" r:id="rId54"/>
    <p:sldId id="337" r:id="rId55"/>
    <p:sldId id="335" r:id="rId56"/>
    <p:sldId id="336" r:id="rId57"/>
  </p:sldIdLst>
  <p:sldSz cx="9144000" cy="5143500" type="screen16x9"/>
  <p:notesSz cx="6858000" cy="9144000"/>
  <p:embeddedFontLst>
    <p:embeddedFont>
      <p:font typeface="Maven Pro" pitchFamily="2" charset="77"/>
      <p:regular r:id="rId59"/>
      <p:bold r:id="rId60"/>
    </p:embeddedFont>
    <p:embeddedFont>
      <p:font typeface="Nunito" pitchFamily="2" charset="77"/>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5" roundtripDataSignature="AMtx7mjTp3VjF2cknFAZSdxYDUwrvAo/y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39"/>
    <p:restoredTop sz="94645"/>
  </p:normalViewPr>
  <p:slideViewPr>
    <p:cSldViewPr snapToGrid="0">
      <p:cViewPr varScale="1">
        <p:scale>
          <a:sx n="170" d="100"/>
          <a:sy n="170" d="100"/>
        </p:scale>
        <p:origin x="176" y="60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5.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9" name="Google Shape;32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9" name="Google Shape;32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88663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 name="Google Shape;33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 name="Google Shape;33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65694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3" name="Google Shape;34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501046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3" name="Google Shape;34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0" name="Google Shape;40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3" name="Google Shape;413;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3" name="Google Shape;413;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61267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Google Shape;29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883462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a:extLst>
            <a:ext uri="{FF2B5EF4-FFF2-40B4-BE49-F238E27FC236}">
              <a16:creationId xmlns:a16="http://schemas.microsoft.com/office/drawing/2014/main" id="{788BCCD8-6AE2-5FE4-1E5A-A55ABBBB3516}"/>
            </a:ext>
          </a:extLst>
        </p:cNvPr>
        <p:cNvGrpSpPr/>
        <p:nvPr/>
      </p:nvGrpSpPr>
      <p:grpSpPr>
        <a:xfrm>
          <a:off x="0" y="0"/>
          <a:ext cx="0" cy="0"/>
          <a:chOff x="0" y="0"/>
          <a:chExt cx="0" cy="0"/>
        </a:xfrm>
      </p:grpSpPr>
      <p:sp>
        <p:nvSpPr>
          <p:cNvPr id="412" name="Google Shape;412;p21:notes">
            <a:extLst>
              <a:ext uri="{FF2B5EF4-FFF2-40B4-BE49-F238E27FC236}">
                <a16:creationId xmlns:a16="http://schemas.microsoft.com/office/drawing/2014/main" id="{D31897F4-9E3E-D675-A4CE-0D1213F3FB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3" name="Google Shape;413;p21:notes">
            <a:extLst>
              <a:ext uri="{FF2B5EF4-FFF2-40B4-BE49-F238E27FC236}">
                <a16:creationId xmlns:a16="http://schemas.microsoft.com/office/drawing/2014/main" id="{6E2777CD-ED60-53F2-2EA8-41A6AEDC2E4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896361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1" name="Google Shape;421;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1" name="Google Shape;421;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577907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8" name="Google Shape;428;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2" name="Google Shape;442;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9" name="Google Shape;449;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6" name="Google Shape;456;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3" name="Google Shape;463;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0" name="Google Shape;470;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4" name="Google Shape;484;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Google Shape;29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2" name="Google Shape;492;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9" name="Google Shape;499;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6" name="Google Shape;506;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3" name="Google Shape;513;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0" name="Google Shape;520;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7" name="Google Shape;527;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4" name="Google Shape;534;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1" name="Google Shape;541;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8" name="Google Shape;548;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8" name="Google Shape;548;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81449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Google Shape;29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876639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3598a670c5b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1" name="Google Shape;561;g3598a670c5b_0_1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Google Shape;29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01001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 name="Google Shape;28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8" name="Google Shape;28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Google Shape;30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43"/>
          <p:cNvGrpSpPr/>
          <p:nvPr/>
        </p:nvGrpSpPr>
        <p:grpSpPr>
          <a:xfrm>
            <a:off x="7343003" y="3409675"/>
            <a:ext cx="1691422" cy="1732548"/>
            <a:chOff x="7343003" y="3409675"/>
            <a:chExt cx="1691422" cy="1732548"/>
          </a:xfrm>
        </p:grpSpPr>
        <p:grpSp>
          <p:nvGrpSpPr>
            <p:cNvPr id="11" name="Google Shape;11;p43"/>
            <p:cNvGrpSpPr/>
            <p:nvPr/>
          </p:nvGrpSpPr>
          <p:grpSpPr>
            <a:xfrm>
              <a:off x="7343003" y="4453711"/>
              <a:ext cx="316800" cy="688512"/>
              <a:chOff x="7343003" y="4453711"/>
              <a:chExt cx="316800" cy="688512"/>
            </a:xfrm>
          </p:grpSpPr>
          <p:sp>
            <p:nvSpPr>
              <p:cNvPr id="12" name="Google Shape;12;p43"/>
              <p:cNvSpPr/>
              <p:nvPr/>
            </p:nvSpPr>
            <p:spPr>
              <a:xfrm>
                <a:off x="7343003" y="4453711"/>
                <a:ext cx="316800" cy="688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43"/>
              <p:cNvSpPr/>
              <p:nvPr/>
            </p:nvSpPr>
            <p:spPr>
              <a:xfrm>
                <a:off x="7343003" y="4801723"/>
                <a:ext cx="316800" cy="340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 name="Google Shape;14;p43"/>
            <p:cNvGrpSpPr/>
            <p:nvPr/>
          </p:nvGrpSpPr>
          <p:grpSpPr>
            <a:xfrm>
              <a:off x="7801210" y="4105700"/>
              <a:ext cx="316800" cy="1036523"/>
              <a:chOff x="7801210" y="4105700"/>
              <a:chExt cx="316800" cy="1036523"/>
            </a:xfrm>
          </p:grpSpPr>
          <p:sp>
            <p:nvSpPr>
              <p:cNvPr id="15" name="Google Shape;15;p43"/>
              <p:cNvSpPr/>
              <p:nvPr/>
            </p:nvSpPr>
            <p:spPr>
              <a:xfrm>
                <a:off x="7801210" y="4453711"/>
                <a:ext cx="316800" cy="688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43"/>
              <p:cNvSpPr/>
              <p:nvPr/>
            </p:nvSpPr>
            <p:spPr>
              <a:xfrm>
                <a:off x="7801210" y="4105700"/>
                <a:ext cx="316800" cy="1036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43"/>
              <p:cNvSpPr/>
              <p:nvPr/>
            </p:nvSpPr>
            <p:spPr>
              <a:xfrm>
                <a:off x="7801210" y="4801723"/>
                <a:ext cx="316800" cy="340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 name="Google Shape;18;p43"/>
            <p:cNvGrpSpPr/>
            <p:nvPr/>
          </p:nvGrpSpPr>
          <p:grpSpPr>
            <a:xfrm>
              <a:off x="8259418" y="3757688"/>
              <a:ext cx="316800" cy="1384535"/>
              <a:chOff x="8259418" y="3757688"/>
              <a:chExt cx="316800" cy="1384535"/>
            </a:xfrm>
          </p:grpSpPr>
          <p:sp>
            <p:nvSpPr>
              <p:cNvPr id="19" name="Google Shape;19;p43"/>
              <p:cNvSpPr/>
              <p:nvPr/>
            </p:nvSpPr>
            <p:spPr>
              <a:xfrm>
                <a:off x="8259418" y="4453711"/>
                <a:ext cx="316800" cy="688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43"/>
              <p:cNvSpPr/>
              <p:nvPr/>
            </p:nvSpPr>
            <p:spPr>
              <a:xfrm>
                <a:off x="8259418" y="3757688"/>
                <a:ext cx="316800" cy="1384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43"/>
              <p:cNvSpPr/>
              <p:nvPr/>
            </p:nvSpPr>
            <p:spPr>
              <a:xfrm>
                <a:off x="8259418" y="4105700"/>
                <a:ext cx="316800" cy="1036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43"/>
              <p:cNvSpPr/>
              <p:nvPr/>
            </p:nvSpPr>
            <p:spPr>
              <a:xfrm>
                <a:off x="8259418" y="4801723"/>
                <a:ext cx="316800" cy="340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 name="Google Shape;23;p43"/>
            <p:cNvGrpSpPr/>
            <p:nvPr/>
          </p:nvGrpSpPr>
          <p:grpSpPr>
            <a:xfrm>
              <a:off x="8717625" y="3409675"/>
              <a:ext cx="316800" cy="1732548"/>
              <a:chOff x="8717625" y="3409675"/>
              <a:chExt cx="316800" cy="1732548"/>
            </a:xfrm>
          </p:grpSpPr>
          <p:sp>
            <p:nvSpPr>
              <p:cNvPr id="24" name="Google Shape;24;p43"/>
              <p:cNvSpPr/>
              <p:nvPr/>
            </p:nvSpPr>
            <p:spPr>
              <a:xfrm>
                <a:off x="8717625" y="4453711"/>
                <a:ext cx="316800" cy="688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43"/>
              <p:cNvSpPr/>
              <p:nvPr/>
            </p:nvSpPr>
            <p:spPr>
              <a:xfrm>
                <a:off x="8717625" y="3757688"/>
                <a:ext cx="316800" cy="1384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43"/>
              <p:cNvSpPr/>
              <p:nvPr/>
            </p:nvSpPr>
            <p:spPr>
              <a:xfrm>
                <a:off x="8717625" y="4105700"/>
                <a:ext cx="316800" cy="1036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43"/>
              <p:cNvSpPr/>
              <p:nvPr/>
            </p:nvSpPr>
            <p:spPr>
              <a:xfrm>
                <a:off x="8717625" y="3409675"/>
                <a:ext cx="316800" cy="1732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43"/>
              <p:cNvSpPr/>
              <p:nvPr/>
            </p:nvSpPr>
            <p:spPr>
              <a:xfrm>
                <a:off x="8717625" y="4801723"/>
                <a:ext cx="316800" cy="340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9" name="Google Shape;29;p43"/>
          <p:cNvGrpSpPr/>
          <p:nvPr/>
        </p:nvGrpSpPr>
        <p:grpSpPr>
          <a:xfrm>
            <a:off x="5043503" y="0"/>
            <a:ext cx="3814072" cy="3839102"/>
            <a:chOff x="5043503" y="0"/>
            <a:chExt cx="3814072" cy="3839102"/>
          </a:xfrm>
        </p:grpSpPr>
        <p:sp>
          <p:nvSpPr>
            <p:cNvPr id="30" name="Google Shape;30;p43"/>
            <p:cNvSpPr/>
            <p:nvPr/>
          </p:nvSpPr>
          <p:spPr>
            <a:xfrm>
              <a:off x="8460975" y="1817775"/>
              <a:ext cx="396600" cy="396600"/>
            </a:xfrm>
            <a:prstGeom prst="ellipse">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43"/>
            <p:cNvSpPr/>
            <p:nvPr/>
          </p:nvSpPr>
          <p:spPr>
            <a:xfrm rot="-9830444">
              <a:off x="6469759" y="3480728"/>
              <a:ext cx="320148" cy="320148"/>
            </a:xfrm>
            <a:prstGeom prst="ellipse">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 name="Google Shape;32;p43"/>
            <p:cNvGrpSpPr/>
            <p:nvPr/>
          </p:nvGrpSpPr>
          <p:grpSpPr>
            <a:xfrm>
              <a:off x="7647812" y="2704283"/>
              <a:ext cx="635219" cy="635219"/>
              <a:chOff x="6725724" y="2701260"/>
              <a:chExt cx="1208101" cy="1208100"/>
            </a:xfrm>
          </p:grpSpPr>
          <p:sp>
            <p:nvSpPr>
              <p:cNvPr id="33" name="Google Shape;33;p43"/>
              <p:cNvSpPr/>
              <p:nvPr/>
            </p:nvSpPr>
            <p:spPr>
              <a:xfrm rot="5400000">
                <a:off x="6725725" y="2701260"/>
                <a:ext cx="1208100" cy="1208100"/>
              </a:xfrm>
              <a:prstGeom prst="ellipse">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43"/>
              <p:cNvSpPr/>
              <p:nvPr/>
            </p:nvSpPr>
            <p:spPr>
              <a:xfrm rot="5400000">
                <a:off x="6725724" y="2701260"/>
                <a:ext cx="1208100" cy="1208100"/>
              </a:xfrm>
              <a:prstGeom prst="pie">
                <a:avLst>
                  <a:gd name="adj1" fmla="val 8244818"/>
                  <a:gd name="adj2" fmla="val 16246175"/>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43"/>
              <p:cNvSpPr/>
              <p:nvPr/>
            </p:nvSpPr>
            <p:spPr>
              <a:xfrm rot="5400000">
                <a:off x="6954988" y="2930398"/>
                <a:ext cx="749700" cy="749700"/>
              </a:xfrm>
              <a:prstGeom prst="ellipse">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 name="Google Shape;36;p43"/>
            <p:cNvSpPr/>
            <p:nvPr/>
          </p:nvSpPr>
          <p:spPr>
            <a:xfrm>
              <a:off x="8460975" y="1817775"/>
              <a:ext cx="396600" cy="396600"/>
            </a:xfrm>
            <a:prstGeom prst="pie">
              <a:avLst>
                <a:gd name="adj1" fmla="val 19376841"/>
                <a:gd name="adj2" fmla="val 1620000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7" name="Google Shape;37;p43"/>
            <p:cNvGrpSpPr/>
            <p:nvPr/>
          </p:nvGrpSpPr>
          <p:grpSpPr>
            <a:xfrm>
              <a:off x="7952720" y="179238"/>
              <a:ext cx="873165" cy="873003"/>
              <a:chOff x="7754428" y="208725"/>
              <a:chExt cx="541800" cy="541800"/>
            </a:xfrm>
          </p:grpSpPr>
          <p:sp>
            <p:nvSpPr>
              <p:cNvPr id="38" name="Google Shape;38;p43"/>
              <p:cNvSpPr/>
              <p:nvPr/>
            </p:nvSpPr>
            <p:spPr>
              <a:xfrm rot="-8647347">
                <a:off x="7831319" y="285616"/>
                <a:ext cx="388018" cy="388018"/>
              </a:xfrm>
              <a:prstGeom prst="ellipse">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43"/>
              <p:cNvSpPr/>
              <p:nvPr/>
            </p:nvSpPr>
            <p:spPr>
              <a:xfrm rot="-8647347">
                <a:off x="7831319" y="285616"/>
                <a:ext cx="388018" cy="388018"/>
              </a:xfrm>
              <a:prstGeom prst="pie">
                <a:avLst>
                  <a:gd name="adj1" fmla="val 19376841"/>
                  <a:gd name="adj2" fmla="val 12313574"/>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 name="Google Shape;40;p43"/>
            <p:cNvSpPr/>
            <p:nvPr/>
          </p:nvSpPr>
          <p:spPr>
            <a:xfrm>
              <a:off x="5399840" y="356365"/>
              <a:ext cx="2577000" cy="2577000"/>
            </a:xfrm>
            <a:prstGeom prst="ellipse">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43"/>
            <p:cNvSpPr/>
            <p:nvPr/>
          </p:nvSpPr>
          <p:spPr>
            <a:xfrm rot="2043858">
              <a:off x="5503813" y="460310"/>
              <a:ext cx="2369480" cy="2369480"/>
            </a:xfrm>
            <a:prstGeom prst="ellipse">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43"/>
            <p:cNvSpPr/>
            <p:nvPr/>
          </p:nvSpPr>
          <p:spPr>
            <a:xfrm>
              <a:off x="5399795" y="360281"/>
              <a:ext cx="2577000" cy="2577000"/>
            </a:xfrm>
            <a:prstGeom prst="pie">
              <a:avLst>
                <a:gd name="adj1" fmla="val 8801158"/>
                <a:gd name="adj2" fmla="val 1620000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43"/>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43"/>
            <p:cNvSpPr/>
            <p:nvPr/>
          </p:nvSpPr>
          <p:spPr>
            <a:xfrm>
              <a:off x="5399795" y="356358"/>
              <a:ext cx="2577000" cy="2577000"/>
            </a:xfrm>
            <a:prstGeom prst="pie">
              <a:avLst>
                <a:gd name="adj1" fmla="val 12554101"/>
                <a:gd name="adj2" fmla="val 1620000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43"/>
            <p:cNvSpPr/>
            <p:nvPr/>
          </p:nvSpPr>
          <p:spPr>
            <a:xfrm rot="-9830444">
              <a:off x="6469759" y="3480727"/>
              <a:ext cx="320148" cy="320148"/>
            </a:xfrm>
            <a:prstGeom prst="pie">
              <a:avLst>
                <a:gd name="adj1" fmla="val 19376841"/>
                <a:gd name="adj2" fmla="val 1620000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 name="Google Shape;46;p43"/>
          <p:cNvSpPr txBox="1">
            <a:spLocks noGrp="1"/>
          </p:cNvSpPr>
          <p:nvPr>
            <p:ph type="ctrTitle"/>
          </p:nvPr>
        </p:nvSpPr>
        <p:spPr>
          <a:xfrm>
            <a:off x="824000" y="1613813"/>
            <a:ext cx="4255500" cy="1872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47" name="Google Shape;47;p43"/>
          <p:cNvSpPr txBox="1">
            <a:spLocks noGrp="1"/>
          </p:cNvSpPr>
          <p:nvPr>
            <p:ph type="subTitle" idx="1"/>
          </p:nvPr>
        </p:nvSpPr>
        <p:spPr>
          <a:xfrm>
            <a:off x="824000" y="3596300"/>
            <a:ext cx="4255500" cy="69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43"/>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52"/>
          <p:cNvGrpSpPr/>
          <p:nvPr/>
        </p:nvGrpSpPr>
        <p:grpSpPr>
          <a:xfrm>
            <a:off x="52" y="4099200"/>
            <a:ext cx="9144036" cy="1044300"/>
            <a:chOff x="52" y="4099200"/>
            <a:chExt cx="9144036" cy="1044300"/>
          </a:xfrm>
        </p:grpSpPr>
        <p:grpSp>
          <p:nvGrpSpPr>
            <p:cNvPr id="143" name="Google Shape;143;p52"/>
            <p:cNvGrpSpPr/>
            <p:nvPr/>
          </p:nvGrpSpPr>
          <p:grpSpPr>
            <a:xfrm>
              <a:off x="52" y="4309200"/>
              <a:ext cx="231622" cy="834300"/>
              <a:chOff x="2688737" y="4301380"/>
              <a:chExt cx="231900" cy="834300"/>
            </a:xfrm>
          </p:grpSpPr>
          <p:sp>
            <p:nvSpPr>
              <p:cNvPr id="144" name="Google Shape;144;p52"/>
              <p:cNvSpPr/>
              <p:nvPr/>
            </p:nvSpPr>
            <p:spPr>
              <a:xfrm flipH="1">
                <a:off x="2688737" y="4720780"/>
                <a:ext cx="2319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52"/>
              <p:cNvSpPr/>
              <p:nvPr/>
            </p:nvSpPr>
            <p:spPr>
              <a:xfrm flipH="1">
                <a:off x="2688737" y="4301380"/>
                <a:ext cx="2319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52"/>
              <p:cNvSpPr/>
              <p:nvPr/>
            </p:nvSpPr>
            <p:spPr>
              <a:xfrm flipH="1">
                <a:off x="2688737" y="4511080"/>
                <a:ext cx="2319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52"/>
              <p:cNvSpPr/>
              <p:nvPr/>
            </p:nvSpPr>
            <p:spPr>
              <a:xfrm flipH="1">
                <a:off x="2688737" y="4930480"/>
                <a:ext cx="2319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8" name="Google Shape;148;p52"/>
            <p:cNvGrpSpPr/>
            <p:nvPr/>
          </p:nvGrpSpPr>
          <p:grpSpPr>
            <a:xfrm>
              <a:off x="371406" y="4099200"/>
              <a:ext cx="231622" cy="1044300"/>
              <a:chOff x="2688737" y="4091380"/>
              <a:chExt cx="231900" cy="1044300"/>
            </a:xfrm>
          </p:grpSpPr>
          <p:sp>
            <p:nvSpPr>
              <p:cNvPr id="149" name="Google Shape;149;p52"/>
              <p:cNvSpPr/>
              <p:nvPr/>
            </p:nvSpPr>
            <p:spPr>
              <a:xfrm flipH="1">
                <a:off x="2688737" y="4720780"/>
                <a:ext cx="2319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52"/>
              <p:cNvSpPr/>
              <p:nvPr/>
            </p:nvSpPr>
            <p:spPr>
              <a:xfrm flipH="1">
                <a:off x="2688737" y="4301380"/>
                <a:ext cx="2319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52"/>
              <p:cNvSpPr/>
              <p:nvPr/>
            </p:nvSpPr>
            <p:spPr>
              <a:xfrm flipH="1">
                <a:off x="2688737" y="4511080"/>
                <a:ext cx="2319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52"/>
              <p:cNvSpPr/>
              <p:nvPr/>
            </p:nvSpPr>
            <p:spPr>
              <a:xfrm flipH="1">
                <a:off x="2688737" y="4091380"/>
                <a:ext cx="231900" cy="104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52"/>
              <p:cNvSpPr/>
              <p:nvPr/>
            </p:nvSpPr>
            <p:spPr>
              <a:xfrm flipH="1">
                <a:off x="2688737" y="4930480"/>
                <a:ext cx="2319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4" name="Google Shape;154;p52"/>
            <p:cNvGrpSpPr/>
            <p:nvPr/>
          </p:nvGrpSpPr>
          <p:grpSpPr>
            <a:xfrm>
              <a:off x="742761" y="4309200"/>
              <a:ext cx="231622" cy="834300"/>
              <a:chOff x="2688737" y="4301380"/>
              <a:chExt cx="231900" cy="834300"/>
            </a:xfrm>
          </p:grpSpPr>
          <p:sp>
            <p:nvSpPr>
              <p:cNvPr id="155" name="Google Shape;155;p52"/>
              <p:cNvSpPr/>
              <p:nvPr/>
            </p:nvSpPr>
            <p:spPr>
              <a:xfrm flipH="1">
                <a:off x="2688737" y="4720780"/>
                <a:ext cx="2319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52"/>
              <p:cNvSpPr/>
              <p:nvPr/>
            </p:nvSpPr>
            <p:spPr>
              <a:xfrm flipH="1">
                <a:off x="2688737" y="4301380"/>
                <a:ext cx="2319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52"/>
              <p:cNvSpPr/>
              <p:nvPr/>
            </p:nvSpPr>
            <p:spPr>
              <a:xfrm flipH="1">
                <a:off x="2688737" y="4511080"/>
                <a:ext cx="2319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52"/>
              <p:cNvSpPr/>
              <p:nvPr/>
            </p:nvSpPr>
            <p:spPr>
              <a:xfrm flipH="1">
                <a:off x="2688737" y="4930480"/>
                <a:ext cx="2319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9" name="Google Shape;159;p52"/>
            <p:cNvGrpSpPr/>
            <p:nvPr/>
          </p:nvGrpSpPr>
          <p:grpSpPr>
            <a:xfrm>
              <a:off x="1114115" y="4518900"/>
              <a:ext cx="231622" cy="624600"/>
              <a:chOff x="2688737" y="4511080"/>
              <a:chExt cx="231900" cy="624600"/>
            </a:xfrm>
          </p:grpSpPr>
          <p:sp>
            <p:nvSpPr>
              <p:cNvPr id="160" name="Google Shape;160;p52"/>
              <p:cNvSpPr/>
              <p:nvPr/>
            </p:nvSpPr>
            <p:spPr>
              <a:xfrm flipH="1">
                <a:off x="2688737" y="4720780"/>
                <a:ext cx="2319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52"/>
              <p:cNvSpPr/>
              <p:nvPr/>
            </p:nvSpPr>
            <p:spPr>
              <a:xfrm flipH="1">
                <a:off x="2688737" y="4511080"/>
                <a:ext cx="2319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52"/>
              <p:cNvSpPr/>
              <p:nvPr/>
            </p:nvSpPr>
            <p:spPr>
              <a:xfrm flipH="1">
                <a:off x="2688737" y="4930480"/>
                <a:ext cx="2319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3" name="Google Shape;163;p52"/>
            <p:cNvGrpSpPr/>
            <p:nvPr/>
          </p:nvGrpSpPr>
          <p:grpSpPr>
            <a:xfrm>
              <a:off x="1856753" y="4099200"/>
              <a:ext cx="231600" cy="1044300"/>
              <a:chOff x="1856753" y="4099200"/>
              <a:chExt cx="231600" cy="1044300"/>
            </a:xfrm>
          </p:grpSpPr>
          <p:sp>
            <p:nvSpPr>
              <p:cNvPr id="164" name="Google Shape;164;p52"/>
              <p:cNvSpPr/>
              <p:nvPr/>
            </p:nvSpPr>
            <p:spPr>
              <a:xfrm flipH="1">
                <a:off x="1856753"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52"/>
              <p:cNvSpPr/>
              <p:nvPr/>
            </p:nvSpPr>
            <p:spPr>
              <a:xfrm flipH="1">
                <a:off x="1856753" y="4309200"/>
                <a:ext cx="2316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52"/>
              <p:cNvSpPr/>
              <p:nvPr/>
            </p:nvSpPr>
            <p:spPr>
              <a:xfrm flipH="1">
                <a:off x="1856753"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52"/>
              <p:cNvSpPr/>
              <p:nvPr/>
            </p:nvSpPr>
            <p:spPr>
              <a:xfrm flipH="1">
                <a:off x="1856753" y="4099200"/>
                <a:ext cx="231600" cy="104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52"/>
              <p:cNvSpPr/>
              <p:nvPr/>
            </p:nvSpPr>
            <p:spPr>
              <a:xfrm flipH="1">
                <a:off x="1856753"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9" name="Google Shape;169;p52"/>
            <p:cNvGrpSpPr/>
            <p:nvPr/>
          </p:nvGrpSpPr>
          <p:grpSpPr>
            <a:xfrm>
              <a:off x="2228107" y="4309200"/>
              <a:ext cx="231600" cy="834300"/>
              <a:chOff x="2228107" y="4309200"/>
              <a:chExt cx="231600" cy="834300"/>
            </a:xfrm>
          </p:grpSpPr>
          <p:sp>
            <p:nvSpPr>
              <p:cNvPr id="170" name="Google Shape;170;p52"/>
              <p:cNvSpPr/>
              <p:nvPr/>
            </p:nvSpPr>
            <p:spPr>
              <a:xfrm flipH="1">
                <a:off x="2228107"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52"/>
              <p:cNvSpPr/>
              <p:nvPr/>
            </p:nvSpPr>
            <p:spPr>
              <a:xfrm flipH="1">
                <a:off x="2228107" y="4309200"/>
                <a:ext cx="2316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52"/>
              <p:cNvSpPr/>
              <p:nvPr/>
            </p:nvSpPr>
            <p:spPr>
              <a:xfrm flipH="1">
                <a:off x="2228107"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52"/>
              <p:cNvSpPr/>
              <p:nvPr/>
            </p:nvSpPr>
            <p:spPr>
              <a:xfrm flipH="1">
                <a:off x="2228107"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4" name="Google Shape;174;p52"/>
            <p:cNvGrpSpPr/>
            <p:nvPr/>
          </p:nvGrpSpPr>
          <p:grpSpPr>
            <a:xfrm>
              <a:off x="2599462" y="4518900"/>
              <a:ext cx="231600" cy="624600"/>
              <a:chOff x="2599462" y="4518900"/>
              <a:chExt cx="231600" cy="624600"/>
            </a:xfrm>
          </p:grpSpPr>
          <p:sp>
            <p:nvSpPr>
              <p:cNvPr id="175" name="Google Shape;175;p52"/>
              <p:cNvSpPr/>
              <p:nvPr/>
            </p:nvSpPr>
            <p:spPr>
              <a:xfrm flipH="1">
                <a:off x="2599462"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52"/>
              <p:cNvSpPr/>
              <p:nvPr/>
            </p:nvSpPr>
            <p:spPr>
              <a:xfrm flipH="1">
                <a:off x="2599462"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52"/>
              <p:cNvSpPr/>
              <p:nvPr/>
            </p:nvSpPr>
            <p:spPr>
              <a:xfrm flipH="1">
                <a:off x="2599462"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8" name="Google Shape;178;p52"/>
            <p:cNvGrpSpPr/>
            <p:nvPr/>
          </p:nvGrpSpPr>
          <p:grpSpPr>
            <a:xfrm>
              <a:off x="3342171" y="4099200"/>
              <a:ext cx="231600" cy="1044300"/>
              <a:chOff x="3342171" y="4099200"/>
              <a:chExt cx="231600" cy="1044300"/>
            </a:xfrm>
          </p:grpSpPr>
          <p:sp>
            <p:nvSpPr>
              <p:cNvPr id="179" name="Google Shape;179;p52"/>
              <p:cNvSpPr/>
              <p:nvPr/>
            </p:nvSpPr>
            <p:spPr>
              <a:xfrm flipH="1">
                <a:off x="3342171"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52"/>
              <p:cNvSpPr/>
              <p:nvPr/>
            </p:nvSpPr>
            <p:spPr>
              <a:xfrm flipH="1">
                <a:off x="3342171" y="4309200"/>
                <a:ext cx="2316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52"/>
              <p:cNvSpPr/>
              <p:nvPr/>
            </p:nvSpPr>
            <p:spPr>
              <a:xfrm flipH="1">
                <a:off x="3342171"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52"/>
              <p:cNvSpPr/>
              <p:nvPr/>
            </p:nvSpPr>
            <p:spPr>
              <a:xfrm flipH="1">
                <a:off x="3342171" y="4099200"/>
                <a:ext cx="231600" cy="104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52"/>
              <p:cNvSpPr/>
              <p:nvPr/>
            </p:nvSpPr>
            <p:spPr>
              <a:xfrm flipH="1">
                <a:off x="3342171"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4" name="Google Shape;184;p52"/>
            <p:cNvGrpSpPr/>
            <p:nvPr/>
          </p:nvGrpSpPr>
          <p:grpSpPr>
            <a:xfrm>
              <a:off x="3713525" y="4309200"/>
              <a:ext cx="231600" cy="834300"/>
              <a:chOff x="3713525" y="4309200"/>
              <a:chExt cx="231600" cy="834300"/>
            </a:xfrm>
          </p:grpSpPr>
          <p:sp>
            <p:nvSpPr>
              <p:cNvPr id="185" name="Google Shape;185;p52"/>
              <p:cNvSpPr/>
              <p:nvPr/>
            </p:nvSpPr>
            <p:spPr>
              <a:xfrm flipH="1">
                <a:off x="3713525"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52"/>
              <p:cNvSpPr/>
              <p:nvPr/>
            </p:nvSpPr>
            <p:spPr>
              <a:xfrm flipH="1">
                <a:off x="3713525" y="4309200"/>
                <a:ext cx="2316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52"/>
              <p:cNvSpPr/>
              <p:nvPr/>
            </p:nvSpPr>
            <p:spPr>
              <a:xfrm flipH="1">
                <a:off x="3713525"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52"/>
              <p:cNvSpPr/>
              <p:nvPr/>
            </p:nvSpPr>
            <p:spPr>
              <a:xfrm flipH="1">
                <a:off x="3713525"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9" name="Google Shape;189;p52"/>
            <p:cNvGrpSpPr/>
            <p:nvPr/>
          </p:nvGrpSpPr>
          <p:grpSpPr>
            <a:xfrm>
              <a:off x="1485398" y="4309200"/>
              <a:ext cx="231600" cy="834300"/>
              <a:chOff x="1485398" y="4309200"/>
              <a:chExt cx="231600" cy="834300"/>
            </a:xfrm>
          </p:grpSpPr>
          <p:sp>
            <p:nvSpPr>
              <p:cNvPr id="190" name="Google Shape;190;p52"/>
              <p:cNvSpPr/>
              <p:nvPr/>
            </p:nvSpPr>
            <p:spPr>
              <a:xfrm flipH="1">
                <a:off x="1485398"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52"/>
              <p:cNvSpPr/>
              <p:nvPr/>
            </p:nvSpPr>
            <p:spPr>
              <a:xfrm flipH="1">
                <a:off x="1485398" y="4309200"/>
                <a:ext cx="2316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52"/>
              <p:cNvSpPr/>
              <p:nvPr/>
            </p:nvSpPr>
            <p:spPr>
              <a:xfrm flipH="1">
                <a:off x="1485398"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52"/>
              <p:cNvSpPr/>
              <p:nvPr/>
            </p:nvSpPr>
            <p:spPr>
              <a:xfrm flipH="1">
                <a:off x="1485398"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4" name="Google Shape;194;p52"/>
            <p:cNvGrpSpPr/>
            <p:nvPr/>
          </p:nvGrpSpPr>
          <p:grpSpPr>
            <a:xfrm>
              <a:off x="4084879" y="4518900"/>
              <a:ext cx="231600" cy="624600"/>
              <a:chOff x="4084879" y="4518900"/>
              <a:chExt cx="231600" cy="624600"/>
            </a:xfrm>
          </p:grpSpPr>
          <p:sp>
            <p:nvSpPr>
              <p:cNvPr id="195" name="Google Shape;195;p52"/>
              <p:cNvSpPr/>
              <p:nvPr/>
            </p:nvSpPr>
            <p:spPr>
              <a:xfrm flipH="1">
                <a:off x="4084879"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52"/>
              <p:cNvSpPr/>
              <p:nvPr/>
            </p:nvSpPr>
            <p:spPr>
              <a:xfrm flipH="1">
                <a:off x="4084879"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52"/>
              <p:cNvSpPr/>
              <p:nvPr/>
            </p:nvSpPr>
            <p:spPr>
              <a:xfrm flipH="1">
                <a:off x="4084879"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8" name="Google Shape;198;p52"/>
            <p:cNvGrpSpPr/>
            <p:nvPr/>
          </p:nvGrpSpPr>
          <p:grpSpPr>
            <a:xfrm>
              <a:off x="2970816" y="4309200"/>
              <a:ext cx="231600" cy="834300"/>
              <a:chOff x="2970816" y="4309200"/>
              <a:chExt cx="231600" cy="834300"/>
            </a:xfrm>
          </p:grpSpPr>
          <p:sp>
            <p:nvSpPr>
              <p:cNvPr id="199" name="Google Shape;199;p52"/>
              <p:cNvSpPr/>
              <p:nvPr/>
            </p:nvSpPr>
            <p:spPr>
              <a:xfrm flipH="1">
                <a:off x="2970816"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52"/>
              <p:cNvSpPr/>
              <p:nvPr/>
            </p:nvSpPr>
            <p:spPr>
              <a:xfrm flipH="1">
                <a:off x="2970816" y="4309200"/>
                <a:ext cx="2316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52"/>
              <p:cNvSpPr/>
              <p:nvPr/>
            </p:nvSpPr>
            <p:spPr>
              <a:xfrm flipH="1">
                <a:off x="2970816"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52"/>
              <p:cNvSpPr/>
              <p:nvPr/>
            </p:nvSpPr>
            <p:spPr>
              <a:xfrm flipH="1">
                <a:off x="2970816"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3" name="Google Shape;203;p52"/>
            <p:cNvGrpSpPr/>
            <p:nvPr/>
          </p:nvGrpSpPr>
          <p:grpSpPr>
            <a:xfrm>
              <a:off x="4456234" y="4309200"/>
              <a:ext cx="231600" cy="834300"/>
              <a:chOff x="4456234" y="4309200"/>
              <a:chExt cx="231600" cy="834300"/>
            </a:xfrm>
          </p:grpSpPr>
          <p:sp>
            <p:nvSpPr>
              <p:cNvPr id="204" name="Google Shape;204;p52"/>
              <p:cNvSpPr/>
              <p:nvPr/>
            </p:nvSpPr>
            <p:spPr>
              <a:xfrm flipH="1">
                <a:off x="4456234"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52"/>
              <p:cNvSpPr/>
              <p:nvPr/>
            </p:nvSpPr>
            <p:spPr>
              <a:xfrm flipH="1">
                <a:off x="4456234" y="4309200"/>
                <a:ext cx="2316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52"/>
              <p:cNvSpPr/>
              <p:nvPr/>
            </p:nvSpPr>
            <p:spPr>
              <a:xfrm flipH="1">
                <a:off x="4456234"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52"/>
              <p:cNvSpPr/>
              <p:nvPr/>
            </p:nvSpPr>
            <p:spPr>
              <a:xfrm flipH="1">
                <a:off x="4456234"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8" name="Google Shape;208;p52"/>
            <p:cNvGrpSpPr/>
            <p:nvPr/>
          </p:nvGrpSpPr>
          <p:grpSpPr>
            <a:xfrm>
              <a:off x="4827588" y="4099200"/>
              <a:ext cx="231600" cy="1044300"/>
              <a:chOff x="4827588" y="4099200"/>
              <a:chExt cx="231600" cy="1044300"/>
            </a:xfrm>
          </p:grpSpPr>
          <p:sp>
            <p:nvSpPr>
              <p:cNvPr id="209" name="Google Shape;209;p52"/>
              <p:cNvSpPr/>
              <p:nvPr/>
            </p:nvSpPr>
            <p:spPr>
              <a:xfrm flipH="1">
                <a:off x="4827588"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52"/>
              <p:cNvSpPr/>
              <p:nvPr/>
            </p:nvSpPr>
            <p:spPr>
              <a:xfrm flipH="1">
                <a:off x="4827588" y="4309200"/>
                <a:ext cx="2316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52"/>
              <p:cNvSpPr/>
              <p:nvPr/>
            </p:nvSpPr>
            <p:spPr>
              <a:xfrm flipH="1">
                <a:off x="4827588"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52"/>
              <p:cNvSpPr/>
              <p:nvPr/>
            </p:nvSpPr>
            <p:spPr>
              <a:xfrm flipH="1">
                <a:off x="4827588" y="4099200"/>
                <a:ext cx="231600" cy="104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52"/>
              <p:cNvSpPr/>
              <p:nvPr/>
            </p:nvSpPr>
            <p:spPr>
              <a:xfrm flipH="1">
                <a:off x="4827588"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4" name="Google Shape;214;p52"/>
            <p:cNvGrpSpPr/>
            <p:nvPr/>
          </p:nvGrpSpPr>
          <p:grpSpPr>
            <a:xfrm>
              <a:off x="5198943" y="4309200"/>
              <a:ext cx="231600" cy="834300"/>
              <a:chOff x="5198943" y="4309200"/>
              <a:chExt cx="231600" cy="834300"/>
            </a:xfrm>
          </p:grpSpPr>
          <p:sp>
            <p:nvSpPr>
              <p:cNvPr id="215" name="Google Shape;215;p52"/>
              <p:cNvSpPr/>
              <p:nvPr/>
            </p:nvSpPr>
            <p:spPr>
              <a:xfrm flipH="1">
                <a:off x="5198943"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52"/>
              <p:cNvSpPr/>
              <p:nvPr/>
            </p:nvSpPr>
            <p:spPr>
              <a:xfrm flipH="1">
                <a:off x="5198943" y="4309200"/>
                <a:ext cx="2316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52"/>
              <p:cNvSpPr/>
              <p:nvPr/>
            </p:nvSpPr>
            <p:spPr>
              <a:xfrm flipH="1">
                <a:off x="5198943"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52"/>
              <p:cNvSpPr/>
              <p:nvPr/>
            </p:nvSpPr>
            <p:spPr>
              <a:xfrm flipH="1">
                <a:off x="5198943"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9" name="Google Shape;219;p52"/>
            <p:cNvGrpSpPr/>
            <p:nvPr/>
          </p:nvGrpSpPr>
          <p:grpSpPr>
            <a:xfrm>
              <a:off x="5570297" y="4518900"/>
              <a:ext cx="231600" cy="624600"/>
              <a:chOff x="5570297" y="4518900"/>
              <a:chExt cx="231600" cy="624600"/>
            </a:xfrm>
          </p:grpSpPr>
          <p:sp>
            <p:nvSpPr>
              <p:cNvPr id="220" name="Google Shape;220;p52"/>
              <p:cNvSpPr/>
              <p:nvPr/>
            </p:nvSpPr>
            <p:spPr>
              <a:xfrm flipH="1">
                <a:off x="5570297"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52"/>
              <p:cNvSpPr/>
              <p:nvPr/>
            </p:nvSpPr>
            <p:spPr>
              <a:xfrm flipH="1">
                <a:off x="5570297"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52"/>
              <p:cNvSpPr/>
              <p:nvPr/>
            </p:nvSpPr>
            <p:spPr>
              <a:xfrm flipH="1">
                <a:off x="5570297"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3" name="Google Shape;223;p52"/>
            <p:cNvGrpSpPr/>
            <p:nvPr/>
          </p:nvGrpSpPr>
          <p:grpSpPr>
            <a:xfrm>
              <a:off x="5941652" y="4309200"/>
              <a:ext cx="231600" cy="834300"/>
              <a:chOff x="5941652" y="4309200"/>
              <a:chExt cx="231600" cy="834300"/>
            </a:xfrm>
          </p:grpSpPr>
          <p:sp>
            <p:nvSpPr>
              <p:cNvPr id="224" name="Google Shape;224;p52"/>
              <p:cNvSpPr/>
              <p:nvPr/>
            </p:nvSpPr>
            <p:spPr>
              <a:xfrm flipH="1">
                <a:off x="5941652"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52"/>
              <p:cNvSpPr/>
              <p:nvPr/>
            </p:nvSpPr>
            <p:spPr>
              <a:xfrm flipH="1">
                <a:off x="5941652" y="4309200"/>
                <a:ext cx="2316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52"/>
              <p:cNvSpPr/>
              <p:nvPr/>
            </p:nvSpPr>
            <p:spPr>
              <a:xfrm flipH="1">
                <a:off x="5941652"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52"/>
              <p:cNvSpPr/>
              <p:nvPr/>
            </p:nvSpPr>
            <p:spPr>
              <a:xfrm flipH="1">
                <a:off x="5941652"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8" name="Google Shape;228;p52"/>
            <p:cNvGrpSpPr/>
            <p:nvPr/>
          </p:nvGrpSpPr>
          <p:grpSpPr>
            <a:xfrm>
              <a:off x="6313006" y="4099200"/>
              <a:ext cx="231600" cy="1044300"/>
              <a:chOff x="6313006" y="4099200"/>
              <a:chExt cx="231600" cy="1044300"/>
            </a:xfrm>
          </p:grpSpPr>
          <p:sp>
            <p:nvSpPr>
              <p:cNvPr id="229" name="Google Shape;229;p52"/>
              <p:cNvSpPr/>
              <p:nvPr/>
            </p:nvSpPr>
            <p:spPr>
              <a:xfrm flipH="1">
                <a:off x="6313006"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52"/>
              <p:cNvSpPr/>
              <p:nvPr/>
            </p:nvSpPr>
            <p:spPr>
              <a:xfrm flipH="1">
                <a:off x="6313006" y="4309200"/>
                <a:ext cx="2316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52"/>
              <p:cNvSpPr/>
              <p:nvPr/>
            </p:nvSpPr>
            <p:spPr>
              <a:xfrm flipH="1">
                <a:off x="6313006"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52"/>
              <p:cNvSpPr/>
              <p:nvPr/>
            </p:nvSpPr>
            <p:spPr>
              <a:xfrm flipH="1">
                <a:off x="6313006" y="4099200"/>
                <a:ext cx="231600" cy="104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52"/>
              <p:cNvSpPr/>
              <p:nvPr/>
            </p:nvSpPr>
            <p:spPr>
              <a:xfrm flipH="1">
                <a:off x="6313006"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4" name="Google Shape;234;p52"/>
            <p:cNvGrpSpPr/>
            <p:nvPr/>
          </p:nvGrpSpPr>
          <p:grpSpPr>
            <a:xfrm>
              <a:off x="6684361" y="4309200"/>
              <a:ext cx="231600" cy="834300"/>
              <a:chOff x="6684361" y="4309200"/>
              <a:chExt cx="231600" cy="834300"/>
            </a:xfrm>
          </p:grpSpPr>
          <p:sp>
            <p:nvSpPr>
              <p:cNvPr id="235" name="Google Shape;235;p52"/>
              <p:cNvSpPr/>
              <p:nvPr/>
            </p:nvSpPr>
            <p:spPr>
              <a:xfrm flipH="1">
                <a:off x="6684361"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52"/>
              <p:cNvSpPr/>
              <p:nvPr/>
            </p:nvSpPr>
            <p:spPr>
              <a:xfrm flipH="1">
                <a:off x="6684361" y="4309200"/>
                <a:ext cx="2316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52"/>
              <p:cNvSpPr/>
              <p:nvPr/>
            </p:nvSpPr>
            <p:spPr>
              <a:xfrm flipH="1">
                <a:off x="6684361"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52"/>
              <p:cNvSpPr/>
              <p:nvPr/>
            </p:nvSpPr>
            <p:spPr>
              <a:xfrm flipH="1">
                <a:off x="6684361"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9" name="Google Shape;239;p52"/>
            <p:cNvGrpSpPr/>
            <p:nvPr/>
          </p:nvGrpSpPr>
          <p:grpSpPr>
            <a:xfrm>
              <a:off x="7055715" y="4518900"/>
              <a:ext cx="231600" cy="624600"/>
              <a:chOff x="7055715" y="4518900"/>
              <a:chExt cx="231600" cy="624600"/>
            </a:xfrm>
          </p:grpSpPr>
          <p:sp>
            <p:nvSpPr>
              <p:cNvPr id="240" name="Google Shape;240;p52"/>
              <p:cNvSpPr/>
              <p:nvPr/>
            </p:nvSpPr>
            <p:spPr>
              <a:xfrm flipH="1">
                <a:off x="7055715"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52"/>
              <p:cNvSpPr/>
              <p:nvPr/>
            </p:nvSpPr>
            <p:spPr>
              <a:xfrm flipH="1">
                <a:off x="7055715"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52"/>
              <p:cNvSpPr/>
              <p:nvPr/>
            </p:nvSpPr>
            <p:spPr>
              <a:xfrm flipH="1">
                <a:off x="7055715"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3" name="Google Shape;243;p52"/>
            <p:cNvGrpSpPr/>
            <p:nvPr/>
          </p:nvGrpSpPr>
          <p:grpSpPr>
            <a:xfrm>
              <a:off x="7798424" y="4099200"/>
              <a:ext cx="231600" cy="1044300"/>
              <a:chOff x="7798424" y="4099200"/>
              <a:chExt cx="231600" cy="1044300"/>
            </a:xfrm>
          </p:grpSpPr>
          <p:sp>
            <p:nvSpPr>
              <p:cNvPr id="244" name="Google Shape;244;p52"/>
              <p:cNvSpPr/>
              <p:nvPr/>
            </p:nvSpPr>
            <p:spPr>
              <a:xfrm flipH="1">
                <a:off x="7798424"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52"/>
              <p:cNvSpPr/>
              <p:nvPr/>
            </p:nvSpPr>
            <p:spPr>
              <a:xfrm flipH="1">
                <a:off x="7798424" y="4309200"/>
                <a:ext cx="2316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52"/>
              <p:cNvSpPr/>
              <p:nvPr/>
            </p:nvSpPr>
            <p:spPr>
              <a:xfrm flipH="1">
                <a:off x="7798424"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52"/>
              <p:cNvSpPr/>
              <p:nvPr/>
            </p:nvSpPr>
            <p:spPr>
              <a:xfrm flipH="1">
                <a:off x="7798424" y="4099200"/>
                <a:ext cx="231600" cy="104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52"/>
              <p:cNvSpPr/>
              <p:nvPr/>
            </p:nvSpPr>
            <p:spPr>
              <a:xfrm flipH="1">
                <a:off x="7798424"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9" name="Google Shape;249;p52"/>
            <p:cNvGrpSpPr/>
            <p:nvPr/>
          </p:nvGrpSpPr>
          <p:grpSpPr>
            <a:xfrm>
              <a:off x="8169779" y="4309200"/>
              <a:ext cx="231600" cy="834300"/>
              <a:chOff x="8169779" y="4309200"/>
              <a:chExt cx="231600" cy="834300"/>
            </a:xfrm>
          </p:grpSpPr>
          <p:sp>
            <p:nvSpPr>
              <p:cNvPr id="250" name="Google Shape;250;p52"/>
              <p:cNvSpPr/>
              <p:nvPr/>
            </p:nvSpPr>
            <p:spPr>
              <a:xfrm flipH="1">
                <a:off x="8169779"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52"/>
              <p:cNvSpPr/>
              <p:nvPr/>
            </p:nvSpPr>
            <p:spPr>
              <a:xfrm flipH="1">
                <a:off x="8169779" y="4309200"/>
                <a:ext cx="2316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52"/>
              <p:cNvSpPr/>
              <p:nvPr/>
            </p:nvSpPr>
            <p:spPr>
              <a:xfrm flipH="1">
                <a:off x="8169779"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52"/>
              <p:cNvSpPr/>
              <p:nvPr/>
            </p:nvSpPr>
            <p:spPr>
              <a:xfrm flipH="1">
                <a:off x="8169779"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4" name="Google Shape;254;p52"/>
            <p:cNvGrpSpPr/>
            <p:nvPr/>
          </p:nvGrpSpPr>
          <p:grpSpPr>
            <a:xfrm>
              <a:off x="7427070" y="4309200"/>
              <a:ext cx="231600" cy="834300"/>
              <a:chOff x="7427070" y="4309200"/>
              <a:chExt cx="231600" cy="834300"/>
            </a:xfrm>
          </p:grpSpPr>
          <p:sp>
            <p:nvSpPr>
              <p:cNvPr id="255" name="Google Shape;255;p52"/>
              <p:cNvSpPr/>
              <p:nvPr/>
            </p:nvSpPr>
            <p:spPr>
              <a:xfrm flipH="1">
                <a:off x="7427070"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52"/>
              <p:cNvSpPr/>
              <p:nvPr/>
            </p:nvSpPr>
            <p:spPr>
              <a:xfrm flipH="1">
                <a:off x="7427070" y="4309200"/>
                <a:ext cx="2316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52"/>
              <p:cNvSpPr/>
              <p:nvPr/>
            </p:nvSpPr>
            <p:spPr>
              <a:xfrm flipH="1">
                <a:off x="7427070"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52"/>
              <p:cNvSpPr/>
              <p:nvPr/>
            </p:nvSpPr>
            <p:spPr>
              <a:xfrm flipH="1">
                <a:off x="7427070"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9" name="Google Shape;259;p52"/>
            <p:cNvGrpSpPr/>
            <p:nvPr/>
          </p:nvGrpSpPr>
          <p:grpSpPr>
            <a:xfrm>
              <a:off x="8541133" y="4518900"/>
              <a:ext cx="231600" cy="624600"/>
              <a:chOff x="8541133" y="4518900"/>
              <a:chExt cx="231600" cy="624600"/>
            </a:xfrm>
          </p:grpSpPr>
          <p:sp>
            <p:nvSpPr>
              <p:cNvPr id="260" name="Google Shape;260;p52"/>
              <p:cNvSpPr/>
              <p:nvPr/>
            </p:nvSpPr>
            <p:spPr>
              <a:xfrm flipH="1">
                <a:off x="8541133"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52"/>
              <p:cNvSpPr/>
              <p:nvPr/>
            </p:nvSpPr>
            <p:spPr>
              <a:xfrm flipH="1">
                <a:off x="8541133"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52"/>
              <p:cNvSpPr/>
              <p:nvPr/>
            </p:nvSpPr>
            <p:spPr>
              <a:xfrm flipH="1">
                <a:off x="8541133"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3" name="Google Shape;263;p52"/>
            <p:cNvGrpSpPr/>
            <p:nvPr/>
          </p:nvGrpSpPr>
          <p:grpSpPr>
            <a:xfrm>
              <a:off x="8912488" y="4309200"/>
              <a:ext cx="231600" cy="834300"/>
              <a:chOff x="8912488" y="4309200"/>
              <a:chExt cx="231600" cy="834300"/>
            </a:xfrm>
          </p:grpSpPr>
          <p:sp>
            <p:nvSpPr>
              <p:cNvPr id="264" name="Google Shape;264;p52"/>
              <p:cNvSpPr/>
              <p:nvPr/>
            </p:nvSpPr>
            <p:spPr>
              <a:xfrm flipH="1">
                <a:off x="8912488"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52"/>
              <p:cNvSpPr/>
              <p:nvPr/>
            </p:nvSpPr>
            <p:spPr>
              <a:xfrm flipH="1">
                <a:off x="8912488" y="4309200"/>
                <a:ext cx="2316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52"/>
              <p:cNvSpPr/>
              <p:nvPr/>
            </p:nvSpPr>
            <p:spPr>
              <a:xfrm flipH="1">
                <a:off x="8912488"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52"/>
              <p:cNvSpPr/>
              <p:nvPr/>
            </p:nvSpPr>
            <p:spPr>
              <a:xfrm flipH="1">
                <a:off x="8912488"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68" name="Google Shape;268;p52"/>
          <p:cNvSpPr txBox="1">
            <a:spLocks noGrp="1"/>
          </p:cNvSpPr>
          <p:nvPr>
            <p:ph type="title" hasCustomPrompt="1"/>
          </p:nvPr>
        </p:nvSpPr>
        <p:spPr>
          <a:xfrm>
            <a:off x="1388625" y="772725"/>
            <a:ext cx="6366900" cy="1863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8000"/>
              <a:buNone/>
              <a:defRPr sz="8000">
                <a:solidFill>
                  <a:schemeClr val="lt1"/>
                </a:solidFill>
              </a:defRPr>
            </a:lvl1pPr>
            <a:lvl2pPr lvl="1" algn="ctr">
              <a:lnSpc>
                <a:spcPct val="100000"/>
              </a:lnSpc>
              <a:spcBef>
                <a:spcPts val="0"/>
              </a:spcBef>
              <a:spcAft>
                <a:spcPts val="0"/>
              </a:spcAft>
              <a:buClr>
                <a:schemeClr val="lt1"/>
              </a:buClr>
              <a:buSzPts val="8000"/>
              <a:buNone/>
              <a:defRPr sz="8000">
                <a:solidFill>
                  <a:schemeClr val="lt1"/>
                </a:solidFill>
              </a:defRPr>
            </a:lvl2pPr>
            <a:lvl3pPr lvl="2" algn="ctr">
              <a:lnSpc>
                <a:spcPct val="100000"/>
              </a:lnSpc>
              <a:spcBef>
                <a:spcPts val="0"/>
              </a:spcBef>
              <a:spcAft>
                <a:spcPts val="0"/>
              </a:spcAft>
              <a:buClr>
                <a:schemeClr val="lt1"/>
              </a:buClr>
              <a:buSzPts val="8000"/>
              <a:buNone/>
              <a:defRPr sz="8000">
                <a:solidFill>
                  <a:schemeClr val="lt1"/>
                </a:solidFill>
              </a:defRPr>
            </a:lvl3pPr>
            <a:lvl4pPr lvl="3" algn="ctr">
              <a:lnSpc>
                <a:spcPct val="100000"/>
              </a:lnSpc>
              <a:spcBef>
                <a:spcPts val="0"/>
              </a:spcBef>
              <a:spcAft>
                <a:spcPts val="0"/>
              </a:spcAft>
              <a:buClr>
                <a:schemeClr val="lt1"/>
              </a:buClr>
              <a:buSzPts val="8000"/>
              <a:buNone/>
              <a:defRPr sz="8000">
                <a:solidFill>
                  <a:schemeClr val="lt1"/>
                </a:solidFill>
              </a:defRPr>
            </a:lvl4pPr>
            <a:lvl5pPr lvl="4" algn="ctr">
              <a:lnSpc>
                <a:spcPct val="100000"/>
              </a:lnSpc>
              <a:spcBef>
                <a:spcPts val="0"/>
              </a:spcBef>
              <a:spcAft>
                <a:spcPts val="0"/>
              </a:spcAft>
              <a:buClr>
                <a:schemeClr val="lt1"/>
              </a:buClr>
              <a:buSzPts val="8000"/>
              <a:buNone/>
              <a:defRPr sz="8000">
                <a:solidFill>
                  <a:schemeClr val="lt1"/>
                </a:solidFill>
              </a:defRPr>
            </a:lvl5pPr>
            <a:lvl6pPr lvl="5" algn="ctr">
              <a:lnSpc>
                <a:spcPct val="100000"/>
              </a:lnSpc>
              <a:spcBef>
                <a:spcPts val="0"/>
              </a:spcBef>
              <a:spcAft>
                <a:spcPts val="0"/>
              </a:spcAft>
              <a:buClr>
                <a:schemeClr val="lt1"/>
              </a:buClr>
              <a:buSzPts val="8000"/>
              <a:buNone/>
              <a:defRPr sz="8000">
                <a:solidFill>
                  <a:schemeClr val="lt1"/>
                </a:solidFill>
              </a:defRPr>
            </a:lvl6pPr>
            <a:lvl7pPr lvl="6" algn="ctr">
              <a:lnSpc>
                <a:spcPct val="100000"/>
              </a:lnSpc>
              <a:spcBef>
                <a:spcPts val="0"/>
              </a:spcBef>
              <a:spcAft>
                <a:spcPts val="0"/>
              </a:spcAft>
              <a:buClr>
                <a:schemeClr val="lt1"/>
              </a:buClr>
              <a:buSzPts val="8000"/>
              <a:buNone/>
              <a:defRPr sz="8000">
                <a:solidFill>
                  <a:schemeClr val="lt1"/>
                </a:solidFill>
              </a:defRPr>
            </a:lvl7pPr>
            <a:lvl8pPr lvl="7" algn="ctr">
              <a:lnSpc>
                <a:spcPct val="100000"/>
              </a:lnSpc>
              <a:spcBef>
                <a:spcPts val="0"/>
              </a:spcBef>
              <a:spcAft>
                <a:spcPts val="0"/>
              </a:spcAft>
              <a:buClr>
                <a:schemeClr val="lt1"/>
              </a:buClr>
              <a:buSzPts val="8000"/>
              <a:buNone/>
              <a:defRPr sz="8000">
                <a:solidFill>
                  <a:schemeClr val="lt1"/>
                </a:solidFill>
              </a:defRPr>
            </a:lvl8pPr>
            <a:lvl9pPr lvl="8" algn="ctr">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269" name="Google Shape;269;p52"/>
          <p:cNvSpPr txBox="1">
            <a:spLocks noGrp="1"/>
          </p:cNvSpPr>
          <p:nvPr>
            <p:ph type="body" idx="1"/>
          </p:nvPr>
        </p:nvSpPr>
        <p:spPr>
          <a:xfrm>
            <a:off x="1388625" y="2712300"/>
            <a:ext cx="6366900" cy="1111200"/>
          </a:xfrm>
          <a:prstGeom prst="rect">
            <a:avLst/>
          </a:prstGeom>
          <a:noFill/>
          <a:ln>
            <a:noFill/>
          </a:ln>
        </p:spPr>
        <p:txBody>
          <a:bodyPr spcFirstLastPara="1" wrap="square" lIns="91425" tIns="91425" rIns="91425" bIns="91425" anchor="t" anchorCtr="0">
            <a:noAutofit/>
          </a:bodyPr>
          <a:lstStyle>
            <a:lvl1pPr marL="457200" lvl="0" indent="-311150" algn="ctr">
              <a:lnSpc>
                <a:spcPct val="115000"/>
              </a:lnSpc>
              <a:spcBef>
                <a:spcPts val="0"/>
              </a:spcBef>
              <a:spcAft>
                <a:spcPts val="0"/>
              </a:spcAft>
              <a:buClr>
                <a:schemeClr val="lt1"/>
              </a:buClr>
              <a:buSzPts val="1300"/>
              <a:buChar char="●"/>
              <a:defRPr>
                <a:solidFill>
                  <a:schemeClr val="lt1"/>
                </a:solidFill>
              </a:defRPr>
            </a:lvl1pPr>
            <a:lvl2pPr marL="914400" lvl="1" indent="-298450" algn="ctr">
              <a:lnSpc>
                <a:spcPct val="115000"/>
              </a:lnSpc>
              <a:spcBef>
                <a:spcPts val="1600"/>
              </a:spcBef>
              <a:spcAft>
                <a:spcPts val="0"/>
              </a:spcAft>
              <a:buClr>
                <a:schemeClr val="lt1"/>
              </a:buClr>
              <a:buSzPts val="1100"/>
              <a:buChar char="○"/>
              <a:defRPr>
                <a:solidFill>
                  <a:schemeClr val="lt1"/>
                </a:solidFill>
              </a:defRPr>
            </a:lvl2pPr>
            <a:lvl3pPr marL="1371600" lvl="2" indent="-298450" algn="ctr">
              <a:lnSpc>
                <a:spcPct val="115000"/>
              </a:lnSpc>
              <a:spcBef>
                <a:spcPts val="1600"/>
              </a:spcBef>
              <a:spcAft>
                <a:spcPts val="0"/>
              </a:spcAft>
              <a:buClr>
                <a:schemeClr val="lt1"/>
              </a:buClr>
              <a:buSzPts val="1100"/>
              <a:buChar char="■"/>
              <a:defRPr>
                <a:solidFill>
                  <a:schemeClr val="lt1"/>
                </a:solidFill>
              </a:defRPr>
            </a:lvl3pPr>
            <a:lvl4pPr marL="1828800" lvl="3" indent="-298450" algn="ctr">
              <a:lnSpc>
                <a:spcPct val="115000"/>
              </a:lnSpc>
              <a:spcBef>
                <a:spcPts val="1600"/>
              </a:spcBef>
              <a:spcAft>
                <a:spcPts val="0"/>
              </a:spcAft>
              <a:buClr>
                <a:schemeClr val="lt1"/>
              </a:buClr>
              <a:buSzPts val="1100"/>
              <a:buChar char="●"/>
              <a:defRPr>
                <a:solidFill>
                  <a:schemeClr val="lt1"/>
                </a:solidFill>
              </a:defRPr>
            </a:lvl4pPr>
            <a:lvl5pPr marL="2286000" lvl="4" indent="-298450" algn="ctr">
              <a:lnSpc>
                <a:spcPct val="115000"/>
              </a:lnSpc>
              <a:spcBef>
                <a:spcPts val="1600"/>
              </a:spcBef>
              <a:spcAft>
                <a:spcPts val="0"/>
              </a:spcAft>
              <a:buClr>
                <a:schemeClr val="lt1"/>
              </a:buClr>
              <a:buSzPts val="1100"/>
              <a:buChar char="○"/>
              <a:defRPr>
                <a:solidFill>
                  <a:schemeClr val="lt1"/>
                </a:solidFill>
              </a:defRPr>
            </a:lvl5pPr>
            <a:lvl6pPr marL="2743200" lvl="5" indent="-298450" algn="ctr">
              <a:lnSpc>
                <a:spcPct val="115000"/>
              </a:lnSpc>
              <a:spcBef>
                <a:spcPts val="1600"/>
              </a:spcBef>
              <a:spcAft>
                <a:spcPts val="0"/>
              </a:spcAft>
              <a:buClr>
                <a:schemeClr val="lt1"/>
              </a:buClr>
              <a:buSzPts val="1100"/>
              <a:buChar char="■"/>
              <a:defRPr>
                <a:solidFill>
                  <a:schemeClr val="lt1"/>
                </a:solidFill>
              </a:defRPr>
            </a:lvl6pPr>
            <a:lvl7pPr marL="3200400" lvl="6" indent="-298450" algn="ctr">
              <a:lnSpc>
                <a:spcPct val="115000"/>
              </a:lnSpc>
              <a:spcBef>
                <a:spcPts val="1600"/>
              </a:spcBef>
              <a:spcAft>
                <a:spcPts val="0"/>
              </a:spcAft>
              <a:buClr>
                <a:schemeClr val="lt1"/>
              </a:buClr>
              <a:buSzPts val="1100"/>
              <a:buChar char="●"/>
              <a:defRPr>
                <a:solidFill>
                  <a:schemeClr val="lt1"/>
                </a:solidFill>
              </a:defRPr>
            </a:lvl7pPr>
            <a:lvl8pPr marL="3657600" lvl="7" indent="-298450" algn="ctr">
              <a:lnSpc>
                <a:spcPct val="115000"/>
              </a:lnSpc>
              <a:spcBef>
                <a:spcPts val="1600"/>
              </a:spcBef>
              <a:spcAft>
                <a:spcPts val="0"/>
              </a:spcAft>
              <a:buClr>
                <a:schemeClr val="lt1"/>
              </a:buClr>
              <a:buSzPts val="1100"/>
              <a:buChar char="○"/>
              <a:defRPr>
                <a:solidFill>
                  <a:schemeClr val="lt1"/>
                </a:solidFill>
              </a:defRPr>
            </a:lvl8pPr>
            <a:lvl9pPr marL="4114800" lvl="8" indent="-298450" algn="ctr">
              <a:lnSpc>
                <a:spcPct val="115000"/>
              </a:lnSpc>
              <a:spcBef>
                <a:spcPts val="1600"/>
              </a:spcBef>
              <a:spcAft>
                <a:spcPts val="1600"/>
              </a:spcAft>
              <a:buClr>
                <a:schemeClr val="lt1"/>
              </a:buClr>
              <a:buSzPts val="1100"/>
              <a:buChar char="■"/>
              <a:defRPr>
                <a:solidFill>
                  <a:schemeClr val="lt1"/>
                </a:solidFill>
              </a:defRPr>
            </a:lvl9pPr>
          </a:lstStyle>
          <a:p>
            <a:endParaRPr/>
          </a:p>
        </p:txBody>
      </p:sp>
      <p:sp>
        <p:nvSpPr>
          <p:cNvPr id="270" name="Google Shape;270;p52"/>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53"/>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grpSp>
        <p:nvGrpSpPr>
          <p:cNvPr id="50" name="Google Shape;50;p44"/>
          <p:cNvGrpSpPr/>
          <p:nvPr/>
        </p:nvGrpSpPr>
        <p:grpSpPr>
          <a:xfrm>
            <a:off x="625966" y="299376"/>
            <a:ext cx="999312" cy="999312"/>
            <a:chOff x="348199" y="179450"/>
            <a:chExt cx="1116300" cy="1116300"/>
          </a:xfrm>
        </p:grpSpPr>
        <p:sp>
          <p:nvSpPr>
            <p:cNvPr id="51" name="Google Shape;51;p44"/>
            <p:cNvSpPr/>
            <p:nvPr/>
          </p:nvSpPr>
          <p:spPr>
            <a:xfrm rot="-5400000">
              <a:off x="574557" y="405788"/>
              <a:ext cx="663600" cy="663600"/>
            </a:xfrm>
            <a:prstGeom prst="pie">
              <a:avLst>
                <a:gd name="adj1" fmla="val 10792838"/>
                <a:gd name="adj2" fmla="val 16200000"/>
              </a:avLst>
            </a:prstGeom>
            <a:solidFill>
              <a:schemeClr val="dk2">
                <a:alpha val="11764"/>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44"/>
            <p:cNvSpPr/>
            <p:nvPr/>
          </p:nvSpPr>
          <p:spPr>
            <a:xfrm rot="-5400000">
              <a:off x="348199" y="179450"/>
              <a:ext cx="1116300" cy="1116300"/>
            </a:xfrm>
            <a:prstGeom prst="pie">
              <a:avLst>
                <a:gd name="adj1" fmla="val 10792838"/>
                <a:gd name="adj2" fmla="val 16200000"/>
              </a:avLst>
            </a:prstGeom>
            <a:solidFill>
              <a:schemeClr val="dk2">
                <a:alpha val="11764"/>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3" name="Google Shape;53;p44"/>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4" name="Google Shape;54;p44"/>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55" name="Google Shape;55;p44"/>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56"/>
        <p:cNvGrpSpPr/>
        <p:nvPr/>
      </p:nvGrpSpPr>
      <p:grpSpPr>
        <a:xfrm>
          <a:off x="0" y="0"/>
          <a:ext cx="0" cy="0"/>
          <a:chOff x="0" y="0"/>
          <a:chExt cx="0" cy="0"/>
        </a:xfrm>
      </p:grpSpPr>
      <p:grpSp>
        <p:nvGrpSpPr>
          <p:cNvPr id="57" name="Google Shape;57;p45"/>
          <p:cNvGrpSpPr/>
          <p:nvPr/>
        </p:nvGrpSpPr>
        <p:grpSpPr>
          <a:xfrm>
            <a:off x="146769" y="3406"/>
            <a:ext cx="1233214" cy="1384535"/>
            <a:chOff x="146769" y="3406"/>
            <a:chExt cx="1233214" cy="1384535"/>
          </a:xfrm>
        </p:grpSpPr>
        <p:grpSp>
          <p:nvGrpSpPr>
            <p:cNvPr id="58" name="Google Shape;58;p45"/>
            <p:cNvGrpSpPr/>
            <p:nvPr/>
          </p:nvGrpSpPr>
          <p:grpSpPr>
            <a:xfrm>
              <a:off x="1063183" y="3406"/>
              <a:ext cx="316800" cy="688513"/>
              <a:chOff x="1063183" y="3406"/>
              <a:chExt cx="316800" cy="688513"/>
            </a:xfrm>
          </p:grpSpPr>
          <p:sp>
            <p:nvSpPr>
              <p:cNvPr id="59" name="Google Shape;59;p45"/>
              <p:cNvSpPr/>
              <p:nvPr/>
            </p:nvSpPr>
            <p:spPr>
              <a:xfrm rot="10800000">
                <a:off x="1063183" y="3419"/>
                <a:ext cx="316800" cy="688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45"/>
              <p:cNvSpPr/>
              <p:nvPr/>
            </p:nvSpPr>
            <p:spPr>
              <a:xfrm rot="10800000">
                <a:off x="1063183" y="3406"/>
                <a:ext cx="316800" cy="340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 name="Google Shape;61;p45"/>
            <p:cNvGrpSpPr/>
            <p:nvPr/>
          </p:nvGrpSpPr>
          <p:grpSpPr>
            <a:xfrm>
              <a:off x="604976" y="3406"/>
              <a:ext cx="316800" cy="1036524"/>
              <a:chOff x="604976" y="3406"/>
              <a:chExt cx="316800" cy="1036524"/>
            </a:xfrm>
          </p:grpSpPr>
          <p:sp>
            <p:nvSpPr>
              <p:cNvPr id="62" name="Google Shape;62;p45"/>
              <p:cNvSpPr/>
              <p:nvPr/>
            </p:nvSpPr>
            <p:spPr>
              <a:xfrm rot="10800000">
                <a:off x="604976" y="3419"/>
                <a:ext cx="316800" cy="688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45"/>
              <p:cNvSpPr/>
              <p:nvPr/>
            </p:nvSpPr>
            <p:spPr>
              <a:xfrm rot="10800000">
                <a:off x="604976" y="3430"/>
                <a:ext cx="316800" cy="1036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45"/>
              <p:cNvSpPr/>
              <p:nvPr/>
            </p:nvSpPr>
            <p:spPr>
              <a:xfrm rot="10800000">
                <a:off x="604976" y="3406"/>
                <a:ext cx="316800" cy="340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 name="Google Shape;65;p45"/>
            <p:cNvGrpSpPr/>
            <p:nvPr/>
          </p:nvGrpSpPr>
          <p:grpSpPr>
            <a:xfrm>
              <a:off x="146769" y="3406"/>
              <a:ext cx="316800" cy="1384535"/>
              <a:chOff x="146769" y="3406"/>
              <a:chExt cx="316800" cy="1384535"/>
            </a:xfrm>
          </p:grpSpPr>
          <p:sp>
            <p:nvSpPr>
              <p:cNvPr id="66" name="Google Shape;66;p45"/>
              <p:cNvSpPr/>
              <p:nvPr/>
            </p:nvSpPr>
            <p:spPr>
              <a:xfrm rot="10800000">
                <a:off x="146769" y="3419"/>
                <a:ext cx="316800" cy="688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45"/>
              <p:cNvSpPr/>
              <p:nvPr/>
            </p:nvSpPr>
            <p:spPr>
              <a:xfrm rot="10800000">
                <a:off x="146769" y="3441"/>
                <a:ext cx="316800" cy="1384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45"/>
              <p:cNvSpPr/>
              <p:nvPr/>
            </p:nvSpPr>
            <p:spPr>
              <a:xfrm rot="10800000">
                <a:off x="146769" y="3430"/>
                <a:ext cx="316800" cy="1036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45"/>
              <p:cNvSpPr/>
              <p:nvPr/>
            </p:nvSpPr>
            <p:spPr>
              <a:xfrm rot="10800000">
                <a:off x="146769" y="3406"/>
                <a:ext cx="316800" cy="340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70" name="Google Shape;70;p45"/>
          <p:cNvGrpSpPr/>
          <p:nvPr/>
        </p:nvGrpSpPr>
        <p:grpSpPr>
          <a:xfrm>
            <a:off x="6775084" y="2904008"/>
            <a:ext cx="2186147" cy="2239500"/>
            <a:chOff x="6775084" y="2904008"/>
            <a:chExt cx="2186147" cy="2239500"/>
          </a:xfrm>
        </p:grpSpPr>
        <p:grpSp>
          <p:nvGrpSpPr>
            <p:cNvPr id="71" name="Google Shape;71;p45"/>
            <p:cNvGrpSpPr/>
            <p:nvPr/>
          </p:nvGrpSpPr>
          <p:grpSpPr>
            <a:xfrm>
              <a:off x="6775084" y="4253708"/>
              <a:ext cx="409500" cy="889800"/>
              <a:chOff x="6775084" y="4253708"/>
              <a:chExt cx="409500" cy="889800"/>
            </a:xfrm>
          </p:grpSpPr>
          <p:sp>
            <p:nvSpPr>
              <p:cNvPr id="72" name="Google Shape;72;p45"/>
              <p:cNvSpPr/>
              <p:nvPr/>
            </p:nvSpPr>
            <p:spPr>
              <a:xfrm>
                <a:off x="6775084" y="4253708"/>
                <a:ext cx="409500" cy="8898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45"/>
              <p:cNvSpPr/>
              <p:nvPr/>
            </p:nvSpPr>
            <p:spPr>
              <a:xfrm>
                <a:off x="6775084" y="4703408"/>
                <a:ext cx="409500" cy="4401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 name="Google Shape;74;p45"/>
            <p:cNvGrpSpPr/>
            <p:nvPr/>
          </p:nvGrpSpPr>
          <p:grpSpPr>
            <a:xfrm>
              <a:off x="7367299" y="3804008"/>
              <a:ext cx="409500" cy="1339500"/>
              <a:chOff x="7367299" y="3804008"/>
              <a:chExt cx="409500" cy="1339500"/>
            </a:xfrm>
          </p:grpSpPr>
          <p:sp>
            <p:nvSpPr>
              <p:cNvPr id="75" name="Google Shape;75;p45"/>
              <p:cNvSpPr/>
              <p:nvPr/>
            </p:nvSpPr>
            <p:spPr>
              <a:xfrm>
                <a:off x="7367299" y="4253708"/>
                <a:ext cx="409500" cy="8898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45"/>
              <p:cNvSpPr/>
              <p:nvPr/>
            </p:nvSpPr>
            <p:spPr>
              <a:xfrm>
                <a:off x="7367299" y="3804008"/>
                <a:ext cx="409500" cy="1339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45"/>
              <p:cNvSpPr/>
              <p:nvPr/>
            </p:nvSpPr>
            <p:spPr>
              <a:xfrm>
                <a:off x="7367299" y="4703408"/>
                <a:ext cx="409500" cy="4401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 name="Google Shape;78;p45"/>
            <p:cNvGrpSpPr/>
            <p:nvPr/>
          </p:nvGrpSpPr>
          <p:grpSpPr>
            <a:xfrm>
              <a:off x="7959516" y="3354008"/>
              <a:ext cx="409500" cy="1789500"/>
              <a:chOff x="7959516" y="3354008"/>
              <a:chExt cx="409500" cy="1789500"/>
            </a:xfrm>
          </p:grpSpPr>
          <p:sp>
            <p:nvSpPr>
              <p:cNvPr id="79" name="Google Shape;79;p45"/>
              <p:cNvSpPr/>
              <p:nvPr/>
            </p:nvSpPr>
            <p:spPr>
              <a:xfrm>
                <a:off x="7959516" y="4253708"/>
                <a:ext cx="409500" cy="8898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45"/>
              <p:cNvSpPr/>
              <p:nvPr/>
            </p:nvSpPr>
            <p:spPr>
              <a:xfrm>
                <a:off x="7959516" y="3354008"/>
                <a:ext cx="409500" cy="1789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45"/>
              <p:cNvSpPr/>
              <p:nvPr/>
            </p:nvSpPr>
            <p:spPr>
              <a:xfrm>
                <a:off x="7959516" y="3804008"/>
                <a:ext cx="409500" cy="1339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45"/>
              <p:cNvSpPr/>
              <p:nvPr/>
            </p:nvSpPr>
            <p:spPr>
              <a:xfrm>
                <a:off x="7959516" y="4703408"/>
                <a:ext cx="409500" cy="4401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 name="Google Shape;83;p45"/>
            <p:cNvGrpSpPr/>
            <p:nvPr/>
          </p:nvGrpSpPr>
          <p:grpSpPr>
            <a:xfrm>
              <a:off x="8551731" y="2904008"/>
              <a:ext cx="409500" cy="2239500"/>
              <a:chOff x="8551731" y="2904008"/>
              <a:chExt cx="409500" cy="2239500"/>
            </a:xfrm>
          </p:grpSpPr>
          <p:sp>
            <p:nvSpPr>
              <p:cNvPr id="84" name="Google Shape;84;p45"/>
              <p:cNvSpPr/>
              <p:nvPr/>
            </p:nvSpPr>
            <p:spPr>
              <a:xfrm>
                <a:off x="8551731" y="4253708"/>
                <a:ext cx="409500" cy="8898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45"/>
              <p:cNvSpPr/>
              <p:nvPr/>
            </p:nvSpPr>
            <p:spPr>
              <a:xfrm>
                <a:off x="8551731" y="3354008"/>
                <a:ext cx="409500" cy="1789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45"/>
              <p:cNvSpPr/>
              <p:nvPr/>
            </p:nvSpPr>
            <p:spPr>
              <a:xfrm>
                <a:off x="8551731" y="3804008"/>
                <a:ext cx="409500" cy="1339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45"/>
              <p:cNvSpPr/>
              <p:nvPr/>
            </p:nvSpPr>
            <p:spPr>
              <a:xfrm>
                <a:off x="8551731" y="2904008"/>
                <a:ext cx="409500" cy="2239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45"/>
              <p:cNvSpPr/>
              <p:nvPr/>
            </p:nvSpPr>
            <p:spPr>
              <a:xfrm>
                <a:off x="8551731" y="4703408"/>
                <a:ext cx="409500" cy="4401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89" name="Google Shape;89;p45"/>
          <p:cNvSpPr txBox="1">
            <a:spLocks noGrp="1"/>
          </p:cNvSpPr>
          <p:nvPr>
            <p:ph type="title"/>
          </p:nvPr>
        </p:nvSpPr>
        <p:spPr>
          <a:xfrm>
            <a:off x="824000" y="1613825"/>
            <a:ext cx="5857800" cy="1872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90" name="Google Shape;90;p45"/>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46"/>
          <p:cNvGrpSpPr/>
          <p:nvPr/>
        </p:nvGrpSpPr>
        <p:grpSpPr>
          <a:xfrm>
            <a:off x="625966" y="299376"/>
            <a:ext cx="999312" cy="999312"/>
            <a:chOff x="348199" y="179450"/>
            <a:chExt cx="1116300" cy="1116300"/>
          </a:xfrm>
        </p:grpSpPr>
        <p:sp>
          <p:nvSpPr>
            <p:cNvPr id="93" name="Google Shape;93;p46"/>
            <p:cNvSpPr/>
            <p:nvPr/>
          </p:nvSpPr>
          <p:spPr>
            <a:xfrm rot="-5400000">
              <a:off x="574557" y="405788"/>
              <a:ext cx="663600" cy="663600"/>
            </a:xfrm>
            <a:prstGeom prst="pie">
              <a:avLst>
                <a:gd name="adj1" fmla="val 10792838"/>
                <a:gd name="adj2" fmla="val 16200000"/>
              </a:avLst>
            </a:prstGeom>
            <a:solidFill>
              <a:schemeClr val="dk2">
                <a:alpha val="11764"/>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46"/>
            <p:cNvSpPr/>
            <p:nvPr/>
          </p:nvSpPr>
          <p:spPr>
            <a:xfrm rot="-5400000">
              <a:off x="348199" y="179450"/>
              <a:ext cx="1116300" cy="1116300"/>
            </a:xfrm>
            <a:prstGeom prst="pie">
              <a:avLst>
                <a:gd name="adj1" fmla="val 10792838"/>
                <a:gd name="adj2" fmla="val 16200000"/>
              </a:avLst>
            </a:prstGeom>
            <a:solidFill>
              <a:schemeClr val="dk2">
                <a:alpha val="11764"/>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5" name="Google Shape;95;p46"/>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96" name="Google Shape;96;p46"/>
          <p:cNvSpPr txBox="1">
            <a:spLocks noGrp="1"/>
          </p:cNvSpPr>
          <p:nvPr>
            <p:ph type="body" idx="1"/>
          </p:nvPr>
        </p:nvSpPr>
        <p:spPr>
          <a:xfrm>
            <a:off x="1303800" y="1990050"/>
            <a:ext cx="3430500" cy="25416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97" name="Google Shape;97;p46"/>
          <p:cNvSpPr txBox="1">
            <a:spLocks noGrp="1"/>
          </p:cNvSpPr>
          <p:nvPr>
            <p:ph type="body" idx="2"/>
          </p:nvPr>
        </p:nvSpPr>
        <p:spPr>
          <a:xfrm>
            <a:off x="4903650" y="1990050"/>
            <a:ext cx="3430500" cy="25416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98" name="Google Shape;98;p46"/>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47"/>
          <p:cNvGrpSpPr/>
          <p:nvPr/>
        </p:nvGrpSpPr>
        <p:grpSpPr>
          <a:xfrm>
            <a:off x="625966" y="299376"/>
            <a:ext cx="999312" cy="999312"/>
            <a:chOff x="348199" y="179450"/>
            <a:chExt cx="1116300" cy="1116300"/>
          </a:xfrm>
        </p:grpSpPr>
        <p:sp>
          <p:nvSpPr>
            <p:cNvPr id="101" name="Google Shape;101;p47"/>
            <p:cNvSpPr/>
            <p:nvPr/>
          </p:nvSpPr>
          <p:spPr>
            <a:xfrm rot="-5400000">
              <a:off x="574557" y="405788"/>
              <a:ext cx="663600" cy="663600"/>
            </a:xfrm>
            <a:prstGeom prst="pie">
              <a:avLst>
                <a:gd name="adj1" fmla="val 10792838"/>
                <a:gd name="adj2" fmla="val 16200000"/>
              </a:avLst>
            </a:prstGeom>
            <a:solidFill>
              <a:schemeClr val="dk2">
                <a:alpha val="11764"/>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47"/>
            <p:cNvSpPr/>
            <p:nvPr/>
          </p:nvSpPr>
          <p:spPr>
            <a:xfrm rot="-5400000">
              <a:off x="348199" y="179450"/>
              <a:ext cx="1116300" cy="1116300"/>
            </a:xfrm>
            <a:prstGeom prst="pie">
              <a:avLst>
                <a:gd name="adj1" fmla="val 10792838"/>
                <a:gd name="adj2" fmla="val 16200000"/>
              </a:avLst>
            </a:prstGeom>
            <a:solidFill>
              <a:schemeClr val="dk2">
                <a:alpha val="11764"/>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3" name="Google Shape;103;p47"/>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04" name="Google Shape;104;p47"/>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48"/>
          <p:cNvGrpSpPr/>
          <p:nvPr/>
        </p:nvGrpSpPr>
        <p:grpSpPr>
          <a:xfrm>
            <a:off x="625966" y="299376"/>
            <a:ext cx="999312" cy="999312"/>
            <a:chOff x="348199" y="179450"/>
            <a:chExt cx="1116300" cy="1116300"/>
          </a:xfrm>
        </p:grpSpPr>
        <p:sp>
          <p:nvSpPr>
            <p:cNvPr id="107" name="Google Shape;107;p48"/>
            <p:cNvSpPr/>
            <p:nvPr/>
          </p:nvSpPr>
          <p:spPr>
            <a:xfrm rot="-5400000">
              <a:off x="574557" y="405788"/>
              <a:ext cx="663600" cy="663600"/>
            </a:xfrm>
            <a:prstGeom prst="pie">
              <a:avLst>
                <a:gd name="adj1" fmla="val 10792838"/>
                <a:gd name="adj2" fmla="val 16200000"/>
              </a:avLst>
            </a:prstGeom>
            <a:solidFill>
              <a:schemeClr val="dk2">
                <a:alpha val="11764"/>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48"/>
            <p:cNvSpPr/>
            <p:nvPr/>
          </p:nvSpPr>
          <p:spPr>
            <a:xfrm rot="-5400000">
              <a:off x="348199" y="179450"/>
              <a:ext cx="1116300" cy="1116300"/>
            </a:xfrm>
            <a:prstGeom prst="pie">
              <a:avLst>
                <a:gd name="adj1" fmla="val 10792838"/>
                <a:gd name="adj2" fmla="val 16200000"/>
              </a:avLst>
            </a:prstGeom>
            <a:solidFill>
              <a:schemeClr val="dk2">
                <a:alpha val="11764"/>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9" name="Google Shape;109;p48"/>
          <p:cNvSpPr txBox="1">
            <a:spLocks noGrp="1"/>
          </p:cNvSpPr>
          <p:nvPr>
            <p:ph type="title"/>
          </p:nvPr>
        </p:nvSpPr>
        <p:spPr>
          <a:xfrm>
            <a:off x="1303800" y="598575"/>
            <a:ext cx="3312000" cy="1590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10" name="Google Shape;110;p48"/>
          <p:cNvSpPr txBox="1">
            <a:spLocks noGrp="1"/>
          </p:cNvSpPr>
          <p:nvPr>
            <p:ph type="body" idx="1"/>
          </p:nvPr>
        </p:nvSpPr>
        <p:spPr>
          <a:xfrm>
            <a:off x="1303800" y="2309675"/>
            <a:ext cx="3312000" cy="22218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111" name="Google Shape;111;p48"/>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49"/>
          <p:cNvGrpSpPr/>
          <p:nvPr/>
        </p:nvGrpSpPr>
        <p:grpSpPr>
          <a:xfrm>
            <a:off x="6866714" y="1255"/>
            <a:ext cx="2267380" cy="2601741"/>
            <a:chOff x="6790514" y="1255"/>
            <a:chExt cx="2267380" cy="2601741"/>
          </a:xfrm>
        </p:grpSpPr>
        <p:grpSp>
          <p:nvGrpSpPr>
            <p:cNvPr id="114" name="Google Shape;114;p49"/>
            <p:cNvGrpSpPr/>
            <p:nvPr/>
          </p:nvGrpSpPr>
          <p:grpSpPr>
            <a:xfrm>
              <a:off x="7067536" y="1255"/>
              <a:ext cx="1990358" cy="1990303"/>
              <a:chOff x="7067536" y="1255"/>
              <a:chExt cx="1990358" cy="1990303"/>
            </a:xfrm>
          </p:grpSpPr>
          <p:sp>
            <p:nvSpPr>
              <p:cNvPr id="115" name="Google Shape;115;p49"/>
              <p:cNvSpPr/>
              <p:nvPr/>
            </p:nvSpPr>
            <p:spPr>
              <a:xfrm rot="-8648551">
                <a:off x="7594313" y="527721"/>
                <a:ext cx="937226" cy="937226"/>
              </a:xfrm>
              <a:prstGeom prst="ellipse">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49"/>
              <p:cNvSpPr/>
              <p:nvPr/>
            </p:nvSpPr>
            <p:spPr>
              <a:xfrm rot="-8648551">
                <a:off x="7594313" y="527721"/>
                <a:ext cx="937226" cy="937226"/>
              </a:xfrm>
              <a:prstGeom prst="pie">
                <a:avLst>
                  <a:gd name="adj1" fmla="val 19376841"/>
                  <a:gd name="adj2" fmla="val 12313574"/>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49"/>
              <p:cNvSpPr/>
              <p:nvPr/>
            </p:nvSpPr>
            <p:spPr>
              <a:xfrm rot="-8649154">
                <a:off x="7349891" y="283705"/>
                <a:ext cx="1425647" cy="1425404"/>
              </a:xfrm>
              <a:prstGeom prst="ellipse">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8" name="Google Shape;118;p49"/>
            <p:cNvGrpSpPr/>
            <p:nvPr/>
          </p:nvGrpSpPr>
          <p:grpSpPr>
            <a:xfrm>
              <a:off x="8207126" y="1807997"/>
              <a:ext cx="795000" cy="795000"/>
              <a:chOff x="8207126" y="1807997"/>
              <a:chExt cx="795000" cy="795000"/>
            </a:xfrm>
          </p:grpSpPr>
          <p:sp>
            <p:nvSpPr>
              <p:cNvPr id="119" name="Google Shape;119;p49"/>
              <p:cNvSpPr/>
              <p:nvPr/>
            </p:nvSpPr>
            <p:spPr>
              <a:xfrm rot="2152054">
                <a:off x="8319942" y="1920813"/>
                <a:ext cx="569367" cy="569367"/>
              </a:xfrm>
              <a:prstGeom prst="ellipse">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49"/>
              <p:cNvSpPr/>
              <p:nvPr/>
            </p:nvSpPr>
            <p:spPr>
              <a:xfrm rot="2150259">
                <a:off x="8408218" y="2008610"/>
                <a:ext cx="393004" cy="393004"/>
              </a:xfrm>
              <a:prstGeom prst="ellipse">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49"/>
              <p:cNvSpPr/>
              <p:nvPr/>
            </p:nvSpPr>
            <p:spPr>
              <a:xfrm rot="2150259">
                <a:off x="8408218" y="2008610"/>
                <a:ext cx="393004" cy="393004"/>
              </a:xfrm>
              <a:prstGeom prst="pie">
                <a:avLst>
                  <a:gd name="adj1" fmla="val 5699893"/>
                  <a:gd name="adj2" fmla="val 12313574"/>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2" name="Google Shape;122;p49"/>
            <p:cNvGrpSpPr/>
            <p:nvPr/>
          </p:nvGrpSpPr>
          <p:grpSpPr>
            <a:xfrm>
              <a:off x="6790514" y="118857"/>
              <a:ext cx="548700" cy="548700"/>
              <a:chOff x="6790514" y="118857"/>
              <a:chExt cx="548700" cy="548700"/>
            </a:xfrm>
          </p:grpSpPr>
          <p:sp>
            <p:nvSpPr>
              <p:cNvPr id="123" name="Google Shape;123;p49"/>
              <p:cNvSpPr/>
              <p:nvPr/>
            </p:nvSpPr>
            <p:spPr>
              <a:xfrm rot="2150259">
                <a:off x="6868362" y="196705"/>
                <a:ext cx="393004" cy="393004"/>
              </a:xfrm>
              <a:prstGeom prst="ellipse">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49"/>
              <p:cNvSpPr/>
              <p:nvPr/>
            </p:nvSpPr>
            <p:spPr>
              <a:xfrm rot="2150259">
                <a:off x="6868362" y="196705"/>
                <a:ext cx="393004" cy="393004"/>
              </a:xfrm>
              <a:prstGeom prst="pie">
                <a:avLst>
                  <a:gd name="adj1" fmla="val 5699893"/>
                  <a:gd name="adj2" fmla="val 12313574"/>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25" name="Google Shape;125;p49"/>
          <p:cNvSpPr txBox="1">
            <a:spLocks noGrp="1"/>
          </p:cNvSpPr>
          <p:nvPr>
            <p:ph type="title"/>
          </p:nvPr>
        </p:nvSpPr>
        <p:spPr>
          <a:xfrm>
            <a:off x="824000" y="763600"/>
            <a:ext cx="5857800" cy="3573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126" name="Google Shape;126;p49"/>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50"/>
          <p:cNvGrpSpPr/>
          <p:nvPr/>
        </p:nvGrpSpPr>
        <p:grpSpPr>
          <a:xfrm>
            <a:off x="625966" y="299376"/>
            <a:ext cx="999312" cy="999312"/>
            <a:chOff x="348199" y="179450"/>
            <a:chExt cx="1116300" cy="1116300"/>
          </a:xfrm>
        </p:grpSpPr>
        <p:sp>
          <p:nvSpPr>
            <p:cNvPr id="129" name="Google Shape;129;p50"/>
            <p:cNvSpPr/>
            <p:nvPr/>
          </p:nvSpPr>
          <p:spPr>
            <a:xfrm rot="-5400000">
              <a:off x="574557" y="405788"/>
              <a:ext cx="663600" cy="663600"/>
            </a:xfrm>
            <a:prstGeom prst="pie">
              <a:avLst>
                <a:gd name="adj1" fmla="val 10792838"/>
                <a:gd name="adj2" fmla="val 16200000"/>
              </a:avLst>
            </a:prstGeom>
            <a:solidFill>
              <a:schemeClr val="dk2">
                <a:alpha val="11764"/>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50"/>
            <p:cNvSpPr/>
            <p:nvPr/>
          </p:nvSpPr>
          <p:spPr>
            <a:xfrm rot="-5400000">
              <a:off x="348199" y="179450"/>
              <a:ext cx="1116300" cy="1116300"/>
            </a:xfrm>
            <a:prstGeom prst="pie">
              <a:avLst>
                <a:gd name="adj1" fmla="val 10792838"/>
                <a:gd name="adj2" fmla="val 16200000"/>
              </a:avLst>
            </a:prstGeom>
            <a:solidFill>
              <a:schemeClr val="dk2">
                <a:alpha val="11764"/>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1" name="Google Shape;131;p50"/>
          <p:cNvSpPr txBox="1">
            <a:spLocks noGrp="1"/>
          </p:cNvSpPr>
          <p:nvPr>
            <p:ph type="title"/>
          </p:nvPr>
        </p:nvSpPr>
        <p:spPr>
          <a:xfrm>
            <a:off x="1303800" y="598575"/>
            <a:ext cx="3430500" cy="1990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32" name="Google Shape;132;p50"/>
          <p:cNvSpPr txBox="1">
            <a:spLocks noGrp="1"/>
          </p:cNvSpPr>
          <p:nvPr>
            <p:ph type="subTitle" idx="1"/>
          </p:nvPr>
        </p:nvSpPr>
        <p:spPr>
          <a:xfrm>
            <a:off x="1303800" y="2743203"/>
            <a:ext cx="3430500" cy="726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33" name="Google Shape;133;p50"/>
          <p:cNvSpPr txBox="1">
            <a:spLocks noGrp="1"/>
          </p:cNvSpPr>
          <p:nvPr>
            <p:ph type="body" idx="2"/>
          </p:nvPr>
        </p:nvSpPr>
        <p:spPr>
          <a:xfrm>
            <a:off x="4903700" y="661000"/>
            <a:ext cx="3430500" cy="3870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134" name="Google Shape;134;p50"/>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51"/>
          <p:cNvGrpSpPr/>
          <p:nvPr/>
        </p:nvGrpSpPr>
        <p:grpSpPr>
          <a:xfrm>
            <a:off x="713373" y="3847119"/>
            <a:ext cx="825392" cy="825392"/>
            <a:chOff x="348199" y="179450"/>
            <a:chExt cx="1116300" cy="1116300"/>
          </a:xfrm>
        </p:grpSpPr>
        <p:sp>
          <p:nvSpPr>
            <p:cNvPr id="137" name="Google Shape;137;p51"/>
            <p:cNvSpPr/>
            <p:nvPr/>
          </p:nvSpPr>
          <p:spPr>
            <a:xfrm rot="-5400000">
              <a:off x="574557" y="405788"/>
              <a:ext cx="663600" cy="663600"/>
            </a:xfrm>
            <a:prstGeom prst="pie">
              <a:avLst>
                <a:gd name="adj1" fmla="val 10792838"/>
                <a:gd name="adj2" fmla="val 16200000"/>
              </a:avLst>
            </a:prstGeom>
            <a:solidFill>
              <a:schemeClr val="dk2">
                <a:alpha val="11764"/>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51"/>
            <p:cNvSpPr/>
            <p:nvPr/>
          </p:nvSpPr>
          <p:spPr>
            <a:xfrm rot="-5400000">
              <a:off x="348199" y="179450"/>
              <a:ext cx="1116300" cy="1116300"/>
            </a:xfrm>
            <a:prstGeom prst="pie">
              <a:avLst>
                <a:gd name="adj1" fmla="val 10792838"/>
                <a:gd name="adj2" fmla="val 16200000"/>
              </a:avLst>
            </a:prstGeom>
            <a:solidFill>
              <a:schemeClr val="dk2">
                <a:alpha val="11764"/>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9" name="Google Shape;139;p51"/>
          <p:cNvSpPr txBox="1">
            <a:spLocks noGrp="1"/>
          </p:cNvSpPr>
          <p:nvPr>
            <p:ph type="body" idx="1"/>
          </p:nvPr>
        </p:nvSpPr>
        <p:spPr>
          <a:xfrm>
            <a:off x="1303800" y="4138975"/>
            <a:ext cx="5843100" cy="5349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SzPts val="1300"/>
              <a:buNone/>
              <a:defRPr/>
            </a:lvl1pPr>
          </a:lstStyle>
          <a:p>
            <a:endParaRPr/>
          </a:p>
        </p:txBody>
      </p:sp>
      <p:sp>
        <p:nvSpPr>
          <p:cNvPr id="140" name="Google Shape;140;p5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4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1pPr>
            <a:lvl2pPr marR="0" lvl="1"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2pPr>
            <a:lvl3pPr marR="0" lvl="2"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3pPr>
            <a:lvl4pPr marR="0" lvl="3"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4pPr>
            <a:lvl5pPr marR="0" lvl="4"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5pPr>
            <a:lvl6pPr marR="0" lvl="5"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6pPr>
            <a:lvl7pPr marR="0" lvl="6"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7pPr>
            <a:lvl8pPr marR="0" lvl="7"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8pPr>
            <a:lvl9pPr marR="0" lvl="8"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9pPr>
          </a:lstStyle>
          <a:p>
            <a:endParaRPr/>
          </a:p>
        </p:txBody>
      </p:sp>
      <p:sp>
        <p:nvSpPr>
          <p:cNvPr id="7" name="Google Shape;7;p4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1pPr>
            <a:lvl2pPr marL="914400" marR="0" lvl="1"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2pPr>
            <a:lvl3pPr marL="1371600" marR="0" lvl="2"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5pPr>
            <a:lvl6pPr marL="2743200" marR="0" lvl="5"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6pPr>
            <a:lvl7pPr marL="3200400" marR="0" lvl="6"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7pPr>
            <a:lvl8pPr marL="3657600" marR="0" lvl="7"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8pPr>
            <a:lvl9pPr marL="4114800" marR="0" lvl="8" indent="-298450" algn="l" rtl="0">
              <a:lnSpc>
                <a:spcPct val="115000"/>
              </a:lnSpc>
              <a:spcBef>
                <a:spcPts val="1600"/>
              </a:spcBef>
              <a:spcAft>
                <a:spcPts val="1600"/>
              </a:spcAft>
              <a:buClr>
                <a:schemeClr val="dk2"/>
              </a:buClr>
              <a:buSzPts val="1100"/>
              <a:buFont typeface="Nunito"/>
              <a:buChar char="■"/>
              <a:defRPr sz="1100" b="0" i="0" u="none" strike="noStrike" cap="none">
                <a:solidFill>
                  <a:schemeClr val="dk2"/>
                </a:solidFill>
                <a:latin typeface="Nunito"/>
                <a:ea typeface="Nunito"/>
                <a:cs typeface="Nunito"/>
                <a:sym typeface="Nunito"/>
              </a:defRPr>
            </a:lvl9pPr>
          </a:lstStyle>
          <a:p>
            <a:endParaRPr/>
          </a:p>
        </p:txBody>
      </p:sp>
      <p:sp>
        <p:nvSpPr>
          <p:cNvPr id="8" name="Google Shape;8;p42"/>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
          <p:cNvSpPr txBox="1">
            <a:spLocks noGrp="1"/>
          </p:cNvSpPr>
          <p:nvPr>
            <p:ph type="ctrTitle"/>
          </p:nvPr>
        </p:nvSpPr>
        <p:spPr>
          <a:xfrm>
            <a:off x="214008" y="168611"/>
            <a:ext cx="4824920" cy="2134409"/>
          </a:xfrm>
          <a:prstGeom prst="rect">
            <a:avLst/>
          </a:prstGeom>
          <a:noFill/>
          <a:ln>
            <a:noFill/>
          </a:ln>
        </p:spPr>
        <p:txBody>
          <a:bodyPr spcFirstLastPara="1" wrap="square" lIns="91425" tIns="91425" rIns="91425" bIns="91425" anchor="ctr" anchorCtr="0">
            <a:noAutofit/>
          </a:bodyPr>
          <a:lstStyle/>
          <a:p>
            <a:r>
              <a:rPr lang="en" sz="2800" dirty="0"/>
              <a:t>EPGD PML Project</a:t>
            </a:r>
            <a:br>
              <a:rPr lang="en" sz="2800" dirty="0"/>
            </a:br>
            <a:br>
              <a:rPr lang="en" sz="2800" dirty="0"/>
            </a:br>
            <a:r>
              <a:rPr lang="en-IN" sz="2800" b="1" dirty="0"/>
              <a:t>Learning to Label – From Clustering to Classification</a:t>
            </a:r>
            <a:br>
              <a:rPr lang="en-IN" sz="2800" b="1" dirty="0"/>
            </a:br>
            <a:endParaRPr sz="2800" dirty="0"/>
          </a:p>
        </p:txBody>
      </p:sp>
      <p:sp>
        <p:nvSpPr>
          <p:cNvPr id="278" name="Google Shape;278;p1"/>
          <p:cNvSpPr txBox="1">
            <a:spLocks noGrp="1"/>
          </p:cNvSpPr>
          <p:nvPr>
            <p:ph type="subTitle" idx="1"/>
          </p:nvPr>
        </p:nvSpPr>
        <p:spPr>
          <a:xfrm>
            <a:off x="460638" y="2947324"/>
            <a:ext cx="4273490" cy="1060471"/>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600"/>
              <a:buNone/>
            </a:pPr>
            <a:r>
              <a:rPr lang="en"/>
              <a:t>Sanjeev Ranjan</a:t>
            </a:r>
            <a:endParaRPr/>
          </a:p>
          <a:p>
            <a:pPr marL="0" lvl="0" indent="0" algn="l" rtl="0">
              <a:lnSpc>
                <a:spcPct val="100000"/>
              </a:lnSpc>
              <a:spcBef>
                <a:spcPts val="0"/>
              </a:spcBef>
              <a:spcAft>
                <a:spcPts val="0"/>
              </a:spcAft>
              <a:buSzPts val="1600"/>
              <a:buNone/>
            </a:pPr>
            <a:r>
              <a:rPr lang="en"/>
              <a:t>Shreyas Shanbhag</a:t>
            </a:r>
            <a:endParaRPr/>
          </a:p>
          <a:p>
            <a:pPr marL="0" lvl="0" indent="0" algn="l" rtl="0">
              <a:lnSpc>
                <a:spcPct val="100000"/>
              </a:lnSpc>
              <a:spcBef>
                <a:spcPts val="0"/>
              </a:spcBef>
              <a:spcAft>
                <a:spcPts val="0"/>
              </a:spcAft>
              <a:buSzPts val="1600"/>
              <a:buNone/>
            </a:pPr>
            <a:r>
              <a:rPr lang="en"/>
              <a:t>Kunal Sant </a:t>
            </a:r>
            <a:endParaRPr/>
          </a:p>
        </p:txBody>
      </p:sp>
      <p:pic>
        <p:nvPicPr>
          <p:cNvPr id="279" name="Google Shape;279;p1"/>
          <p:cNvPicPr preferRelativeResize="0"/>
          <p:nvPr/>
        </p:nvPicPr>
        <p:blipFill rotWithShape="1">
          <a:blip r:embed="rId3">
            <a:alphaModFix/>
          </a:blip>
          <a:srcRect/>
          <a:stretch/>
        </p:blipFill>
        <p:spPr>
          <a:xfrm>
            <a:off x="5993984" y="976898"/>
            <a:ext cx="1360127" cy="132612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7"/>
          <p:cNvSpPr txBox="1">
            <a:spLocks noGrp="1"/>
          </p:cNvSpPr>
          <p:nvPr>
            <p:ph type="title"/>
          </p:nvPr>
        </p:nvSpPr>
        <p:spPr>
          <a:xfrm>
            <a:off x="1297315" y="0"/>
            <a:ext cx="7030500" cy="99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Exploratory Data Analysis (EDA)</a:t>
            </a:r>
            <a:endParaRPr dirty="0"/>
          </a:p>
        </p:txBody>
      </p:sp>
      <p:sp>
        <p:nvSpPr>
          <p:cNvPr id="319" name="Google Shape;319;p7"/>
          <p:cNvSpPr txBox="1">
            <a:spLocks noGrp="1"/>
          </p:cNvSpPr>
          <p:nvPr>
            <p:ph type="body" idx="1"/>
          </p:nvPr>
        </p:nvSpPr>
        <p:spPr>
          <a:xfrm>
            <a:off x="1145663" y="572758"/>
            <a:ext cx="7354200" cy="5143500"/>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buSzPts val="1300"/>
              <a:buFont typeface="Wingdings" pitchFamily="2" charset="2"/>
              <a:buChar char="Ø"/>
            </a:pPr>
            <a:r>
              <a:rPr lang="en-IN" b="1" dirty="0"/>
              <a:t>Paragraph Length Analysis:</a:t>
            </a:r>
            <a:r>
              <a:rPr lang="en-IN" dirty="0"/>
              <a:t> EDA involves analysis of paragraph lengths (token counts) within the pre-processed training documents to understand content structure. </a:t>
            </a:r>
          </a:p>
          <a:p>
            <a:pPr lvl="0" algn="l" rtl="0">
              <a:lnSpc>
                <a:spcPct val="115000"/>
              </a:lnSpc>
              <a:spcBef>
                <a:spcPts val="0"/>
              </a:spcBef>
              <a:spcAft>
                <a:spcPts val="0"/>
              </a:spcAft>
              <a:buSzPts val="1300"/>
              <a:buFont typeface="Wingdings" pitchFamily="2" charset="2"/>
              <a:buChar char="Ø"/>
            </a:pPr>
            <a:r>
              <a:rPr lang="en-IN" b="1" dirty="0"/>
              <a:t>Key Word Identification:</a:t>
            </a:r>
            <a:r>
              <a:rPr lang="en-IN" dirty="0"/>
              <a:t> Word frequency distributions were analysed, highlighting the top 50 most frequent  terms in the training corpus.</a:t>
            </a:r>
          </a:p>
          <a:p>
            <a:pPr lvl="0" algn="l" rtl="0">
              <a:lnSpc>
                <a:spcPct val="115000"/>
              </a:lnSpc>
              <a:spcBef>
                <a:spcPts val="0"/>
              </a:spcBef>
              <a:spcAft>
                <a:spcPts val="0"/>
              </a:spcAft>
              <a:buSzPts val="1300"/>
              <a:buFont typeface="Wingdings" pitchFamily="2" charset="2"/>
              <a:buChar char="Ø"/>
            </a:pPr>
            <a:r>
              <a:rPr lang="en-IN" b="1" dirty="0"/>
              <a:t>Token Range:</a:t>
            </a:r>
            <a:r>
              <a:rPr lang="en-IN" dirty="0"/>
              <a:t> The analysis identified a significant range in document tokens , spanning from a concise single token to an extensive 3,742 tokens.</a:t>
            </a:r>
          </a:p>
          <a:p>
            <a:pPr lvl="0" algn="l" rtl="0">
              <a:lnSpc>
                <a:spcPct val="115000"/>
              </a:lnSpc>
              <a:spcBef>
                <a:spcPts val="0"/>
              </a:spcBef>
              <a:spcAft>
                <a:spcPts val="0"/>
              </a:spcAft>
              <a:buSzPts val="1300"/>
              <a:buFont typeface="Wingdings" pitchFamily="2" charset="2"/>
              <a:buChar char="Ø"/>
            </a:pPr>
            <a:r>
              <a:rPr lang="en-IN" b="1" dirty="0"/>
              <a:t>Token</a:t>
            </a:r>
            <a:r>
              <a:rPr lang="en-IN" dirty="0"/>
              <a:t> </a:t>
            </a:r>
            <a:r>
              <a:rPr lang="en-IN" b="1" dirty="0"/>
              <a:t>Distribution :</a:t>
            </a:r>
            <a:r>
              <a:rPr lang="en-IN" dirty="0"/>
              <a:t> Visualization of paragraph lengths revealed a positive skew, indicating that the majority of documents are concise (predominantly 0-500 tokens), with fewer lengthy texts, as is characteristic of many datasets.</a:t>
            </a:r>
            <a:r>
              <a:rPr lang="en" dirty="0"/>
              <a:t>  </a:t>
            </a:r>
          </a:p>
          <a:p>
            <a:endParaRPr lang="en" dirty="0"/>
          </a:p>
          <a:p>
            <a:endParaRPr lang="en" dirty="0"/>
          </a:p>
          <a:p>
            <a:pPr marL="146050" indent="0">
              <a:buNone/>
            </a:pPr>
            <a:r>
              <a:rPr lang="en" dirty="0"/>
              <a:t> </a:t>
            </a:r>
            <a:r>
              <a:rPr lang="en-IN" b="1" dirty="0"/>
              <a:t>The average paragraph length is given by</a:t>
            </a:r>
          </a:p>
          <a:p>
            <a:pPr marL="146050" indent="0">
              <a:buNone/>
            </a:pPr>
            <a:r>
              <a:rPr lang="en-IN" b="1" dirty="0"/>
              <a:t> 144.43 tokens</a:t>
            </a:r>
          </a:p>
          <a:p>
            <a:pPr marL="146050" indent="0">
              <a:buNone/>
            </a:pPr>
            <a:endParaRPr lang="en-IN" dirty="0"/>
          </a:p>
          <a:p>
            <a:pPr marL="146050" indent="0">
              <a:buNone/>
            </a:pPr>
            <a:r>
              <a:rPr lang="en" b="1" dirty="0"/>
              <a:t> </a:t>
            </a:r>
            <a:r>
              <a:rPr lang="en-IN" b="1" dirty="0"/>
              <a:t>The median paragraph length is 86 tokens.</a:t>
            </a:r>
          </a:p>
          <a:p>
            <a:pPr marL="146050" lvl="0" indent="0" algn="l" rtl="0">
              <a:lnSpc>
                <a:spcPct val="115000"/>
              </a:lnSpc>
              <a:spcBef>
                <a:spcPts val="0"/>
              </a:spcBef>
              <a:spcAft>
                <a:spcPts val="0"/>
              </a:spcAft>
              <a:buSzPts val="1300"/>
              <a:buNone/>
            </a:pPr>
            <a:r>
              <a:rPr lang="en" dirty="0"/>
              <a:t>        </a:t>
            </a:r>
            <a:endParaRPr dirty="0"/>
          </a:p>
          <a:p>
            <a:pPr marL="457200" lvl="0" indent="0" algn="l" rtl="0">
              <a:lnSpc>
                <a:spcPct val="115000"/>
              </a:lnSpc>
              <a:spcBef>
                <a:spcPts val="0"/>
              </a:spcBef>
              <a:spcAft>
                <a:spcPts val="0"/>
              </a:spcAft>
              <a:buSzPts val="1300"/>
              <a:buNone/>
            </a:pPr>
            <a:endParaRPr dirty="0"/>
          </a:p>
        </p:txBody>
      </p:sp>
      <p:pic>
        <p:nvPicPr>
          <p:cNvPr id="2" name="Google Shape;326;p8">
            <a:extLst>
              <a:ext uri="{FF2B5EF4-FFF2-40B4-BE49-F238E27FC236}">
                <a16:creationId xmlns:a16="http://schemas.microsoft.com/office/drawing/2014/main" id="{19E3CCF2-DAD5-8906-9EFA-1364104211D6}"/>
              </a:ext>
            </a:extLst>
          </p:cNvPr>
          <p:cNvPicPr preferRelativeResize="0"/>
          <p:nvPr/>
        </p:nvPicPr>
        <p:blipFill rotWithShape="1">
          <a:blip r:embed="rId3">
            <a:alphaModFix/>
          </a:blip>
          <a:srcRect/>
          <a:stretch/>
        </p:blipFill>
        <p:spPr>
          <a:xfrm>
            <a:off x="4732957" y="2756170"/>
            <a:ext cx="3652286" cy="212063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C9FF9-6A5E-DF8C-F8A4-EA0D43618AE2}"/>
              </a:ext>
            </a:extLst>
          </p:cNvPr>
          <p:cNvSpPr>
            <a:spLocks noGrp="1"/>
          </p:cNvSpPr>
          <p:nvPr>
            <p:ph type="title"/>
          </p:nvPr>
        </p:nvSpPr>
        <p:spPr>
          <a:xfrm>
            <a:off x="1221355" y="110023"/>
            <a:ext cx="7030500" cy="999300"/>
          </a:xfrm>
        </p:spPr>
        <p:txBody>
          <a:bodyPr/>
          <a:lstStyle/>
          <a:p>
            <a:r>
              <a:rPr lang="en-US" dirty="0"/>
              <a:t>Vectorization</a:t>
            </a:r>
          </a:p>
        </p:txBody>
      </p:sp>
      <p:pic>
        <p:nvPicPr>
          <p:cNvPr id="4" name="Picture 3">
            <a:extLst>
              <a:ext uri="{FF2B5EF4-FFF2-40B4-BE49-F238E27FC236}">
                <a16:creationId xmlns:a16="http://schemas.microsoft.com/office/drawing/2014/main" id="{D9BF3C70-D899-3A5D-73EE-074DE28BD6BD}"/>
              </a:ext>
            </a:extLst>
          </p:cNvPr>
          <p:cNvPicPr>
            <a:picLocks noChangeAspect="1"/>
          </p:cNvPicPr>
          <p:nvPr/>
        </p:nvPicPr>
        <p:blipFill>
          <a:blip r:embed="rId2"/>
          <a:stretch>
            <a:fillRect/>
          </a:stretch>
        </p:blipFill>
        <p:spPr>
          <a:xfrm>
            <a:off x="1360357" y="1475288"/>
            <a:ext cx="6891498" cy="3184610"/>
          </a:xfrm>
          <a:prstGeom prst="rect">
            <a:avLst/>
          </a:prstGeom>
        </p:spPr>
      </p:pic>
      <p:sp>
        <p:nvSpPr>
          <p:cNvPr id="6" name="TextBox 5">
            <a:extLst>
              <a:ext uri="{FF2B5EF4-FFF2-40B4-BE49-F238E27FC236}">
                <a16:creationId xmlns:a16="http://schemas.microsoft.com/office/drawing/2014/main" id="{089293D8-506D-115E-6FC2-F3D44D7CF679}"/>
              </a:ext>
            </a:extLst>
          </p:cNvPr>
          <p:cNvSpPr txBox="1"/>
          <p:nvPr/>
        </p:nvSpPr>
        <p:spPr>
          <a:xfrm>
            <a:off x="1744210" y="737690"/>
            <a:ext cx="6017994" cy="492443"/>
          </a:xfrm>
          <a:prstGeom prst="rect">
            <a:avLst/>
          </a:prstGeom>
          <a:noFill/>
        </p:spPr>
        <p:txBody>
          <a:bodyPr wrap="none" rtlCol="0">
            <a:spAutoFit/>
          </a:bodyPr>
          <a:lstStyle/>
          <a:p>
            <a:pPr marL="285750" indent="-285750">
              <a:buFont typeface="Wingdings" pitchFamily="2" charset="2"/>
              <a:buChar char="Ø"/>
            </a:pPr>
            <a:r>
              <a:rPr lang="en-US" sz="1300" dirty="0">
                <a:latin typeface=""/>
              </a:rPr>
              <a:t>The vectorization is done using word2vec as it is maps the words to dense </a:t>
            </a:r>
          </a:p>
          <a:p>
            <a:r>
              <a:rPr lang="en-US" sz="1300" dirty="0">
                <a:latin typeface=""/>
              </a:rPr>
              <a:t>vectors and produces better results over the TF-IDF vectorization approach</a:t>
            </a:r>
          </a:p>
        </p:txBody>
      </p:sp>
    </p:spTree>
    <p:extLst>
      <p:ext uri="{BB962C8B-B14F-4D97-AF65-F5344CB8AC3E}">
        <p14:creationId xmlns:p14="http://schemas.microsoft.com/office/powerpoint/2010/main" val="3602379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9"/>
          <p:cNvSpPr txBox="1">
            <a:spLocks noGrp="1"/>
          </p:cNvSpPr>
          <p:nvPr>
            <p:ph type="title"/>
          </p:nvPr>
        </p:nvSpPr>
        <p:spPr>
          <a:xfrm>
            <a:off x="1227675" y="66348"/>
            <a:ext cx="6777900" cy="688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Word2Vec</a:t>
            </a:r>
            <a:endParaRPr dirty="0"/>
          </a:p>
        </p:txBody>
      </p:sp>
      <p:sp>
        <p:nvSpPr>
          <p:cNvPr id="332" name="Google Shape;332;p9"/>
          <p:cNvSpPr txBox="1">
            <a:spLocks noGrp="1"/>
          </p:cNvSpPr>
          <p:nvPr>
            <p:ph type="body" idx="1"/>
          </p:nvPr>
        </p:nvSpPr>
        <p:spPr>
          <a:xfrm>
            <a:off x="1101375" y="690911"/>
            <a:ext cx="7030500" cy="2541600"/>
          </a:xfrm>
          <a:prstGeom prst="rect">
            <a:avLst/>
          </a:prstGeom>
          <a:noFill/>
          <a:ln>
            <a:noFill/>
          </a:ln>
        </p:spPr>
        <p:txBody>
          <a:bodyPr spcFirstLastPara="1" wrap="square" lIns="91425" tIns="91425" rIns="91425" bIns="91425" anchor="t" anchorCtr="0">
            <a:noAutofit/>
          </a:bodyPr>
          <a:lstStyle/>
          <a:p>
            <a:pPr algn="l">
              <a:buFont typeface="Wingdings" pitchFamily="2" charset="2"/>
              <a:buChar char="Ø"/>
            </a:pPr>
            <a:r>
              <a:rPr lang="en-IN" dirty="0"/>
              <a:t>Word2Vec maps words to dense vectors based on context in large corpora .</a:t>
            </a:r>
          </a:p>
          <a:p>
            <a:pPr algn="l">
              <a:buFont typeface="Wingdings" pitchFamily="2" charset="2"/>
              <a:buChar char="Ø"/>
            </a:pPr>
            <a:r>
              <a:rPr lang="en-IN" dirty="0"/>
              <a:t>It could be used for obtaining word similarity, sentiment analysis, embeddings for deep models</a:t>
            </a:r>
          </a:p>
          <a:p>
            <a:pPr>
              <a:buFont typeface="Wingdings" pitchFamily="2" charset="2"/>
              <a:buChar char="Ø"/>
            </a:pPr>
            <a:r>
              <a:rPr lang="en-IN" dirty="0"/>
              <a:t>It converts words into continuous vector representations that capture semantic meaning and relationships.</a:t>
            </a:r>
          </a:p>
          <a:p>
            <a:pPr algn="l">
              <a:buFont typeface="Wingdings" pitchFamily="2" charset="2"/>
              <a:buChar char="Ø"/>
            </a:pPr>
            <a:r>
              <a:rPr lang="en-IN" dirty="0"/>
              <a:t>Based on the above mentioned features of </a:t>
            </a:r>
            <a:r>
              <a:rPr lang="en-IN" b="1" dirty="0"/>
              <a:t>Word2Vec </a:t>
            </a:r>
            <a:r>
              <a:rPr lang="en-IN" dirty="0"/>
              <a:t>, the generated vectors help us in further steps of clustering and classification .</a:t>
            </a:r>
          </a:p>
          <a:p>
            <a:pPr marL="742950" indent="-285750"/>
            <a:endParaRPr dirty="0"/>
          </a:p>
        </p:txBody>
      </p:sp>
      <p:pic>
        <p:nvPicPr>
          <p:cNvPr id="6" name="Picture 5">
            <a:extLst>
              <a:ext uri="{FF2B5EF4-FFF2-40B4-BE49-F238E27FC236}">
                <a16:creationId xmlns:a16="http://schemas.microsoft.com/office/drawing/2014/main" id="{A925F519-B974-661B-DD2B-B52231B9FA28}"/>
              </a:ext>
            </a:extLst>
          </p:cNvPr>
          <p:cNvPicPr>
            <a:picLocks noChangeAspect="1"/>
          </p:cNvPicPr>
          <p:nvPr/>
        </p:nvPicPr>
        <p:blipFill>
          <a:blip r:embed="rId3"/>
          <a:stretch>
            <a:fillRect/>
          </a:stretch>
        </p:blipFill>
        <p:spPr>
          <a:xfrm>
            <a:off x="1479212" y="2476836"/>
            <a:ext cx="5550643" cy="256654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9"/>
          <p:cNvSpPr txBox="1">
            <a:spLocks noGrp="1"/>
          </p:cNvSpPr>
          <p:nvPr>
            <p:ph type="title"/>
          </p:nvPr>
        </p:nvSpPr>
        <p:spPr>
          <a:xfrm>
            <a:off x="1227675" y="66348"/>
            <a:ext cx="6777900" cy="688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Word2Vec cont...</a:t>
            </a:r>
            <a:endParaRPr dirty="0"/>
          </a:p>
        </p:txBody>
      </p:sp>
      <p:sp>
        <p:nvSpPr>
          <p:cNvPr id="332" name="Google Shape;332;p9"/>
          <p:cNvSpPr txBox="1">
            <a:spLocks noGrp="1"/>
          </p:cNvSpPr>
          <p:nvPr>
            <p:ph type="body" idx="1"/>
          </p:nvPr>
        </p:nvSpPr>
        <p:spPr>
          <a:xfrm>
            <a:off x="1101375" y="690911"/>
            <a:ext cx="7030500" cy="25416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Char char="●"/>
            </a:pPr>
            <a:r>
              <a:rPr lang="en" dirty="0"/>
              <a:t>To perform the </a:t>
            </a:r>
            <a:r>
              <a:rPr lang="en" b="1" dirty="0"/>
              <a:t>vectorization</a:t>
            </a:r>
            <a:r>
              <a:rPr lang="en" dirty="0"/>
              <a:t> of the tokenized words, word2vec function was used which converts the words in the preprocessed documents into vectors</a:t>
            </a:r>
            <a:endParaRPr dirty="0"/>
          </a:p>
          <a:p>
            <a:pPr marL="457200" lvl="0" indent="-311150" algn="l" rtl="0">
              <a:lnSpc>
                <a:spcPct val="115000"/>
              </a:lnSpc>
              <a:spcBef>
                <a:spcPts val="0"/>
              </a:spcBef>
              <a:spcAft>
                <a:spcPts val="0"/>
              </a:spcAft>
              <a:buSzPts val="1300"/>
              <a:buChar char="●"/>
            </a:pPr>
            <a:r>
              <a:rPr lang="en" dirty="0"/>
              <a:t>The vector size of each word vector is 100.</a:t>
            </a:r>
            <a:endParaRPr dirty="0"/>
          </a:p>
          <a:p>
            <a:pPr marL="457200" lvl="0" indent="-311150" algn="l" rtl="0">
              <a:lnSpc>
                <a:spcPct val="115000"/>
              </a:lnSpc>
              <a:spcBef>
                <a:spcPts val="0"/>
              </a:spcBef>
              <a:spcAft>
                <a:spcPts val="0"/>
              </a:spcAft>
              <a:buSzPts val="1300"/>
              <a:buChar char="●"/>
            </a:pPr>
            <a:r>
              <a:rPr lang="en" dirty="0"/>
              <a:t>The output of the word2vec function are the </a:t>
            </a:r>
            <a:r>
              <a:rPr lang="en" b="1" dirty="0"/>
              <a:t>document vectors</a:t>
            </a:r>
            <a:r>
              <a:rPr lang="en" dirty="0"/>
              <a:t>, which need to be converted to the NumPy array for analysis.</a:t>
            </a:r>
            <a:endParaRPr dirty="0"/>
          </a:p>
          <a:p>
            <a:pPr marL="457200" lvl="0" indent="-311150" algn="l" rtl="0">
              <a:lnSpc>
                <a:spcPct val="115000"/>
              </a:lnSpc>
              <a:spcBef>
                <a:spcPts val="0"/>
              </a:spcBef>
              <a:spcAft>
                <a:spcPts val="0"/>
              </a:spcAft>
              <a:buSzPts val="1300"/>
              <a:buChar char="●"/>
            </a:pPr>
            <a:r>
              <a:rPr lang="en" dirty="0"/>
              <a:t>The total of  </a:t>
            </a:r>
            <a:r>
              <a:rPr lang="en" b="1" dirty="0"/>
              <a:t>1200 documents (training dataset) </a:t>
            </a:r>
            <a:r>
              <a:rPr lang="en" dirty="0"/>
              <a:t>were analyzed </a:t>
            </a:r>
            <a:r>
              <a:rPr lang="en" b="1" dirty="0"/>
              <a:t>.</a:t>
            </a:r>
            <a:endParaRPr dirty="0"/>
          </a:p>
          <a:p>
            <a:pPr marL="457200" lvl="0" indent="0" algn="l" rtl="0">
              <a:lnSpc>
                <a:spcPct val="115000"/>
              </a:lnSpc>
              <a:spcBef>
                <a:spcPts val="0"/>
              </a:spcBef>
              <a:spcAft>
                <a:spcPts val="0"/>
              </a:spcAft>
              <a:buSzPts val="1300"/>
              <a:buNone/>
            </a:pPr>
            <a:endParaRPr dirty="0"/>
          </a:p>
        </p:txBody>
      </p:sp>
      <p:pic>
        <p:nvPicPr>
          <p:cNvPr id="3" name="Picture 2">
            <a:extLst>
              <a:ext uri="{FF2B5EF4-FFF2-40B4-BE49-F238E27FC236}">
                <a16:creationId xmlns:a16="http://schemas.microsoft.com/office/drawing/2014/main" id="{EC3DDF23-3401-F6C3-D095-5AD2A93D07C9}"/>
              </a:ext>
            </a:extLst>
          </p:cNvPr>
          <p:cNvPicPr>
            <a:picLocks noChangeAspect="1"/>
          </p:cNvPicPr>
          <p:nvPr/>
        </p:nvPicPr>
        <p:blipFill>
          <a:blip r:embed="rId3"/>
          <a:stretch>
            <a:fillRect/>
          </a:stretch>
        </p:blipFill>
        <p:spPr>
          <a:xfrm>
            <a:off x="1227675" y="2437924"/>
            <a:ext cx="5717874" cy="2385113"/>
          </a:xfrm>
          <a:prstGeom prst="rect">
            <a:avLst/>
          </a:prstGeom>
        </p:spPr>
      </p:pic>
    </p:spTree>
    <p:extLst>
      <p:ext uri="{BB962C8B-B14F-4D97-AF65-F5344CB8AC3E}">
        <p14:creationId xmlns:p14="http://schemas.microsoft.com/office/powerpoint/2010/main" val="32427997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10"/>
          <p:cNvSpPr txBox="1">
            <a:spLocks noGrp="1"/>
          </p:cNvSpPr>
          <p:nvPr>
            <p:ph type="title"/>
          </p:nvPr>
        </p:nvSpPr>
        <p:spPr>
          <a:xfrm>
            <a:off x="1236187" y="250600"/>
            <a:ext cx="6539455" cy="765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Principal Component Analysis(PCA)</a:t>
            </a:r>
            <a:endParaRPr dirty="0"/>
          </a:p>
        </p:txBody>
      </p:sp>
      <p:sp>
        <p:nvSpPr>
          <p:cNvPr id="339" name="Google Shape;339;p10"/>
          <p:cNvSpPr txBox="1">
            <a:spLocks noGrp="1"/>
          </p:cNvSpPr>
          <p:nvPr>
            <p:ph type="body" idx="1"/>
          </p:nvPr>
        </p:nvSpPr>
        <p:spPr>
          <a:xfrm>
            <a:off x="1368358" y="933855"/>
            <a:ext cx="6539455" cy="3793786"/>
          </a:xfrm>
          <a:prstGeom prst="rect">
            <a:avLst/>
          </a:prstGeom>
          <a:noFill/>
          <a:ln>
            <a:noFill/>
          </a:ln>
        </p:spPr>
        <p:txBody>
          <a:bodyPr spcFirstLastPara="1" wrap="square" lIns="91425" tIns="91425" rIns="91425" bIns="91425" anchor="t" anchorCtr="0">
            <a:noAutofit/>
          </a:bodyPr>
          <a:lstStyle/>
          <a:p>
            <a:pPr marL="146050" lvl="0" indent="0" algn="l" rtl="0">
              <a:lnSpc>
                <a:spcPct val="115000"/>
              </a:lnSpc>
              <a:spcBef>
                <a:spcPts val="0"/>
              </a:spcBef>
              <a:spcAft>
                <a:spcPts val="0"/>
              </a:spcAft>
              <a:buSzPts val="1300"/>
              <a:buNone/>
            </a:pPr>
            <a:r>
              <a:rPr lang="en-IN" sz="1500" b="1" dirty="0"/>
              <a:t>PCA is used for -</a:t>
            </a:r>
          </a:p>
          <a:p>
            <a:pPr marL="146050" lvl="0" indent="0" algn="l" rtl="0">
              <a:lnSpc>
                <a:spcPct val="115000"/>
              </a:lnSpc>
              <a:spcBef>
                <a:spcPts val="0"/>
              </a:spcBef>
              <a:spcAft>
                <a:spcPts val="0"/>
              </a:spcAft>
              <a:buSzPts val="1300"/>
              <a:buNone/>
            </a:pPr>
            <a:endParaRPr lang="en-IN" b="0" i="0" dirty="0">
              <a:solidFill>
                <a:srgbClr val="1F1F1F"/>
              </a:solidFill>
              <a:effectLst/>
              <a:latin typeface="Google Sans"/>
            </a:endParaRPr>
          </a:p>
          <a:p>
            <a:pPr lvl="0" algn="l" rtl="0">
              <a:lnSpc>
                <a:spcPct val="115000"/>
              </a:lnSpc>
              <a:spcBef>
                <a:spcPts val="0"/>
              </a:spcBef>
              <a:spcAft>
                <a:spcPts val="0"/>
              </a:spcAft>
              <a:buSzPts val="1300"/>
              <a:buFont typeface="Wingdings" pitchFamily="2" charset="2"/>
              <a:buChar char="Ø"/>
            </a:pPr>
            <a:r>
              <a:rPr lang="en-IN" sz="1500" b="1" i="0" dirty="0">
                <a:solidFill>
                  <a:srgbClr val="1F1F1F"/>
                </a:solidFill>
                <a:effectLst/>
                <a:latin typeface="Google Sans"/>
              </a:rPr>
              <a:t> </a:t>
            </a:r>
            <a:r>
              <a:rPr lang="en-IN" sz="1500" b="1" dirty="0"/>
              <a:t>Reducing dimensionality: </a:t>
            </a:r>
            <a:r>
              <a:rPr lang="en-IN" sz="1500" dirty="0"/>
              <a:t>If the data set has many different measurements , PCA aims to find a smaller number of new, artificial variables (called principal components) that still capture most of the variance in the original data. </a:t>
            </a:r>
          </a:p>
          <a:p>
            <a:pPr lvl="0" algn="l" rtl="0">
              <a:lnSpc>
                <a:spcPct val="115000"/>
              </a:lnSpc>
              <a:spcBef>
                <a:spcPts val="0"/>
              </a:spcBef>
              <a:spcAft>
                <a:spcPts val="0"/>
              </a:spcAft>
              <a:buSzPts val="1300"/>
              <a:buFont typeface="Wingdings" pitchFamily="2" charset="2"/>
              <a:buChar char="Ø"/>
            </a:pPr>
            <a:endParaRPr lang="en-IN" sz="1500" dirty="0"/>
          </a:p>
          <a:p>
            <a:pPr lvl="0" algn="l" rtl="0">
              <a:lnSpc>
                <a:spcPct val="115000"/>
              </a:lnSpc>
              <a:spcBef>
                <a:spcPts val="0"/>
              </a:spcBef>
              <a:spcAft>
                <a:spcPts val="0"/>
              </a:spcAft>
              <a:buSzPts val="1300"/>
              <a:buFont typeface="Wingdings" pitchFamily="2" charset="2"/>
              <a:buChar char="Ø"/>
            </a:pPr>
            <a:r>
              <a:rPr lang="en-IN" sz="1500" dirty="0"/>
              <a:t> </a:t>
            </a:r>
            <a:r>
              <a:rPr lang="en-IN" sz="1500" b="1" dirty="0"/>
              <a:t>Identifying important patterns: </a:t>
            </a:r>
            <a:r>
              <a:rPr lang="en-IN" sz="1500" dirty="0"/>
              <a:t>These principal components are created in a way that the first one explains the most variability in your data, the second explains the next most, and so on. By looking at these components, you can figure out which underlying factors or directions in your data are the most significant. It's like finding the strongest trends in a complex dataset.</a:t>
            </a:r>
          </a:p>
          <a:p>
            <a:pPr marL="457200" lvl="0" indent="-311150" algn="l" rtl="0">
              <a:lnSpc>
                <a:spcPct val="115000"/>
              </a:lnSpc>
              <a:spcBef>
                <a:spcPts val="0"/>
              </a:spcBef>
              <a:spcAft>
                <a:spcPts val="0"/>
              </a:spcAft>
              <a:buSzPts val="1300"/>
              <a:buChar char="●"/>
            </a:pPr>
            <a:endParaRPr lang="en-IN" dirty="0">
              <a:solidFill>
                <a:srgbClr val="1F1F1F"/>
              </a:solidFill>
              <a:latin typeface="Google Sans"/>
            </a:endParaRPr>
          </a:p>
          <a:p>
            <a:pPr marL="146050" lvl="0" indent="0" algn="l" rtl="0">
              <a:lnSpc>
                <a:spcPct val="115000"/>
              </a:lnSpc>
              <a:spcBef>
                <a:spcPts val="0"/>
              </a:spcBef>
              <a:spcAft>
                <a:spcPts val="0"/>
              </a:spcAft>
              <a:buSzPts val="1300"/>
              <a:buNone/>
            </a:pPr>
            <a:endParaRPr dirty="0"/>
          </a:p>
          <a:p>
            <a:pPr marL="457200" lvl="0" indent="0" algn="l" rtl="0">
              <a:lnSpc>
                <a:spcPct val="115000"/>
              </a:lnSpc>
              <a:spcBef>
                <a:spcPts val="0"/>
              </a:spcBef>
              <a:spcAft>
                <a:spcPts val="0"/>
              </a:spcAft>
              <a:buSzPts val="1300"/>
              <a:buNone/>
            </a:pPr>
            <a:endParaRPr dirty="0"/>
          </a:p>
          <a:p>
            <a:pPr marL="457200" lvl="0" indent="0" algn="l" rtl="0">
              <a:lnSpc>
                <a:spcPct val="115000"/>
              </a:lnSpc>
              <a:spcBef>
                <a:spcPts val="0"/>
              </a:spcBef>
              <a:spcAft>
                <a:spcPts val="0"/>
              </a:spcAft>
              <a:buSzPts val="1300"/>
              <a:buNone/>
            </a:pP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10"/>
          <p:cNvSpPr txBox="1">
            <a:spLocks noGrp="1"/>
          </p:cNvSpPr>
          <p:nvPr>
            <p:ph type="title"/>
          </p:nvPr>
        </p:nvSpPr>
        <p:spPr>
          <a:xfrm>
            <a:off x="1173325" y="94370"/>
            <a:ext cx="6212400" cy="765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Principal Component Analysis</a:t>
            </a:r>
            <a:endParaRPr dirty="0"/>
          </a:p>
        </p:txBody>
      </p:sp>
      <p:sp>
        <p:nvSpPr>
          <p:cNvPr id="339" name="Google Shape;339;p10"/>
          <p:cNvSpPr txBox="1">
            <a:spLocks noGrp="1"/>
          </p:cNvSpPr>
          <p:nvPr>
            <p:ph type="body" idx="1"/>
          </p:nvPr>
        </p:nvSpPr>
        <p:spPr>
          <a:xfrm>
            <a:off x="1173325" y="709752"/>
            <a:ext cx="7030500" cy="2541600"/>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buSzPts val="1300"/>
              <a:buFont typeface="Wingdings" pitchFamily="2" charset="2"/>
              <a:buChar char="Ø"/>
            </a:pPr>
            <a:r>
              <a:rPr lang="en" dirty="0"/>
              <a:t>The principal component analysis is performed on the document vectors, where the number of components per vector have been reduced to 5 elements.</a:t>
            </a:r>
            <a:endParaRPr dirty="0"/>
          </a:p>
          <a:p>
            <a:pPr lvl="0" algn="l" rtl="0">
              <a:lnSpc>
                <a:spcPct val="115000"/>
              </a:lnSpc>
              <a:spcBef>
                <a:spcPts val="0"/>
              </a:spcBef>
              <a:spcAft>
                <a:spcPts val="0"/>
              </a:spcAft>
              <a:buSzPts val="1300"/>
              <a:buFont typeface="Wingdings" pitchFamily="2" charset="2"/>
              <a:buChar char="Ø"/>
            </a:pPr>
            <a:r>
              <a:rPr lang="en" dirty="0"/>
              <a:t>PCA as seen above is dimension reduction technique. The shape of the reduced PCA vector is (1200 , 5). The total variability of data explained by the PCA components can be seen in the below graph.</a:t>
            </a:r>
            <a:endParaRPr dirty="0"/>
          </a:p>
          <a:p>
            <a:pPr marL="457200" lvl="0" indent="0" algn="l" rtl="0">
              <a:lnSpc>
                <a:spcPct val="115000"/>
              </a:lnSpc>
              <a:spcBef>
                <a:spcPts val="0"/>
              </a:spcBef>
              <a:spcAft>
                <a:spcPts val="0"/>
              </a:spcAft>
              <a:buSzPts val="1300"/>
              <a:buNone/>
            </a:pPr>
            <a:endParaRPr dirty="0"/>
          </a:p>
        </p:txBody>
      </p:sp>
      <p:pic>
        <p:nvPicPr>
          <p:cNvPr id="340" name="Google Shape;340;p10"/>
          <p:cNvPicPr preferRelativeResize="0">
            <a:picLocks noChangeAspect="1"/>
          </p:cNvPicPr>
          <p:nvPr/>
        </p:nvPicPr>
        <p:blipFill rotWithShape="1">
          <a:blip r:embed="rId3">
            <a:alphaModFix/>
          </a:blip>
          <a:srcRect/>
          <a:stretch/>
        </p:blipFill>
        <p:spPr>
          <a:xfrm>
            <a:off x="4419685" y="2033074"/>
            <a:ext cx="4271365" cy="2636362"/>
          </a:xfrm>
          <a:prstGeom prst="rect">
            <a:avLst/>
          </a:prstGeom>
          <a:noFill/>
          <a:ln>
            <a:noFill/>
          </a:ln>
        </p:spPr>
      </p:pic>
      <p:pic>
        <p:nvPicPr>
          <p:cNvPr id="3" name="Picture 2">
            <a:extLst>
              <a:ext uri="{FF2B5EF4-FFF2-40B4-BE49-F238E27FC236}">
                <a16:creationId xmlns:a16="http://schemas.microsoft.com/office/drawing/2014/main" id="{D5119B8B-565F-30E9-387F-02CD98B909B4}"/>
              </a:ext>
            </a:extLst>
          </p:cNvPr>
          <p:cNvPicPr>
            <a:picLocks noChangeAspect="1"/>
          </p:cNvPicPr>
          <p:nvPr/>
        </p:nvPicPr>
        <p:blipFill>
          <a:blip r:embed="rId4"/>
          <a:stretch>
            <a:fillRect/>
          </a:stretch>
        </p:blipFill>
        <p:spPr>
          <a:xfrm>
            <a:off x="57327" y="2033074"/>
            <a:ext cx="4514673" cy="2786400"/>
          </a:xfrm>
          <a:prstGeom prst="rect">
            <a:avLst/>
          </a:prstGeom>
        </p:spPr>
      </p:pic>
    </p:spTree>
    <p:extLst>
      <p:ext uri="{BB962C8B-B14F-4D97-AF65-F5344CB8AC3E}">
        <p14:creationId xmlns:p14="http://schemas.microsoft.com/office/powerpoint/2010/main" val="2111171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7A170-09AC-B60E-2A41-BF5C7F54783B}"/>
              </a:ext>
            </a:extLst>
          </p:cNvPr>
          <p:cNvSpPr>
            <a:spLocks noGrp="1"/>
          </p:cNvSpPr>
          <p:nvPr>
            <p:ph type="title"/>
          </p:nvPr>
        </p:nvSpPr>
        <p:spPr>
          <a:xfrm>
            <a:off x="1191374" y="0"/>
            <a:ext cx="7030500" cy="999300"/>
          </a:xfrm>
        </p:spPr>
        <p:txBody>
          <a:bodyPr/>
          <a:lstStyle/>
          <a:p>
            <a:r>
              <a:rPr lang="en-US" dirty="0"/>
              <a:t>Clustering Mind map</a:t>
            </a:r>
          </a:p>
        </p:txBody>
      </p:sp>
      <p:pic>
        <p:nvPicPr>
          <p:cNvPr id="5" name="Picture 4">
            <a:extLst>
              <a:ext uri="{FF2B5EF4-FFF2-40B4-BE49-F238E27FC236}">
                <a16:creationId xmlns:a16="http://schemas.microsoft.com/office/drawing/2014/main" id="{82077BB7-6031-3285-CD8F-D767A3DAD7D1}"/>
              </a:ext>
            </a:extLst>
          </p:cNvPr>
          <p:cNvPicPr>
            <a:picLocks noChangeAspect="1"/>
          </p:cNvPicPr>
          <p:nvPr/>
        </p:nvPicPr>
        <p:blipFill>
          <a:blip r:embed="rId2"/>
          <a:stretch>
            <a:fillRect/>
          </a:stretch>
        </p:blipFill>
        <p:spPr>
          <a:xfrm>
            <a:off x="1368545" y="630746"/>
            <a:ext cx="6676157" cy="4252076"/>
          </a:xfrm>
          <a:prstGeom prst="rect">
            <a:avLst/>
          </a:prstGeom>
        </p:spPr>
      </p:pic>
    </p:spTree>
    <p:extLst>
      <p:ext uri="{BB962C8B-B14F-4D97-AF65-F5344CB8AC3E}">
        <p14:creationId xmlns:p14="http://schemas.microsoft.com/office/powerpoint/2010/main" val="3356224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1"/>
          <p:cNvSpPr txBox="1">
            <a:spLocks noGrp="1"/>
          </p:cNvSpPr>
          <p:nvPr>
            <p:ph type="title"/>
          </p:nvPr>
        </p:nvSpPr>
        <p:spPr>
          <a:xfrm>
            <a:off x="1431216" y="171356"/>
            <a:ext cx="7030500" cy="99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dirty="0"/>
              <a:t>Clustering Approaches </a:t>
            </a:r>
            <a:endParaRPr dirty="0"/>
          </a:p>
        </p:txBody>
      </p:sp>
      <p:sp>
        <p:nvSpPr>
          <p:cNvPr id="346" name="Google Shape;346;p11"/>
          <p:cNvSpPr txBox="1">
            <a:spLocks noGrp="1"/>
          </p:cNvSpPr>
          <p:nvPr>
            <p:ph type="body" idx="1"/>
          </p:nvPr>
        </p:nvSpPr>
        <p:spPr>
          <a:xfrm>
            <a:off x="1431216" y="940738"/>
            <a:ext cx="6693453" cy="3661241"/>
          </a:xfrm>
          <a:prstGeom prst="rect">
            <a:avLst/>
          </a:prstGeom>
          <a:noFill/>
          <a:ln>
            <a:noFill/>
          </a:ln>
        </p:spPr>
        <p:txBody>
          <a:bodyPr spcFirstLastPara="1" wrap="square" lIns="91425" tIns="91425" rIns="91425" bIns="91425" anchor="t" anchorCtr="0">
            <a:noAutofit/>
          </a:bodyPr>
          <a:lstStyle/>
          <a:p>
            <a:pPr algn="l">
              <a:buFont typeface="Wingdings" pitchFamily="2" charset="2"/>
              <a:buChar char="Ø"/>
            </a:pPr>
            <a:r>
              <a:rPr lang="en-IN" sz="1400" b="1" dirty="0"/>
              <a:t>DBSCAN (Density-Based Spatial Clustering of Applications with Noise) </a:t>
            </a:r>
            <a:r>
              <a:rPr lang="en-IN" sz="1400" dirty="0"/>
              <a:t>is an unsupervised clustering algorithm that groups points based on density, making it effective for detecting outliers and discovering clusters of arbitrary shape. </a:t>
            </a:r>
          </a:p>
          <a:p>
            <a:pPr algn="l">
              <a:buFont typeface="Wingdings" pitchFamily="2" charset="2"/>
              <a:buChar char="Ø"/>
            </a:pPr>
            <a:endParaRPr lang="en-IN" sz="1400" dirty="0"/>
          </a:p>
          <a:p>
            <a:pPr algn="l">
              <a:buFont typeface="Wingdings" pitchFamily="2" charset="2"/>
              <a:buChar char="Ø"/>
            </a:pPr>
            <a:r>
              <a:rPr lang="en-IN" sz="1400" b="1" dirty="0"/>
              <a:t>K-Means</a:t>
            </a:r>
            <a:r>
              <a:rPr lang="en-IN" sz="1400" dirty="0"/>
              <a:t> clustering is a centroid-based algorithm that partitions data into ( k ) clusters by minimizing the variance within each cluster. It iteratively assigns points to the nearest centroid and updates centroids until convergence, making it efficient but sensitive to initialization and outliers</a:t>
            </a:r>
          </a:p>
          <a:p>
            <a:pPr algn="l">
              <a:buFont typeface="Wingdings" pitchFamily="2" charset="2"/>
              <a:buChar char="Ø"/>
            </a:pPr>
            <a:endParaRPr lang="en-IN" sz="1400" dirty="0"/>
          </a:p>
          <a:p>
            <a:pPr algn="l">
              <a:buFont typeface="Wingdings" pitchFamily="2" charset="2"/>
              <a:buChar char="Ø"/>
            </a:pPr>
            <a:r>
              <a:rPr lang="en-IN" sz="1400" b="1" dirty="0"/>
              <a:t>Agglomerative clustering </a:t>
            </a:r>
            <a:r>
              <a:rPr lang="en-IN" sz="1400" dirty="0"/>
              <a:t>is a hierarchical clustering method that starts with individual data points as separate clusters and iteratively merges the closest clusters based on a linkage criterion until a stopping condition is met. </a:t>
            </a:r>
            <a:endParaRPr sz="1400" dirty="0"/>
          </a:p>
        </p:txBody>
      </p:sp>
    </p:spTree>
    <p:extLst>
      <p:ext uri="{BB962C8B-B14F-4D97-AF65-F5344CB8AC3E}">
        <p14:creationId xmlns:p14="http://schemas.microsoft.com/office/powerpoint/2010/main" val="4141141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1"/>
          <p:cNvSpPr txBox="1">
            <a:spLocks noGrp="1"/>
          </p:cNvSpPr>
          <p:nvPr>
            <p:ph type="title"/>
          </p:nvPr>
        </p:nvSpPr>
        <p:spPr>
          <a:xfrm>
            <a:off x="1236344" y="0"/>
            <a:ext cx="7030500" cy="99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dirty="0"/>
              <a:t>Clustering Steps </a:t>
            </a:r>
            <a:endParaRPr dirty="0"/>
          </a:p>
        </p:txBody>
      </p:sp>
      <p:sp>
        <p:nvSpPr>
          <p:cNvPr id="346" name="Google Shape;346;p11"/>
          <p:cNvSpPr txBox="1">
            <a:spLocks noGrp="1"/>
          </p:cNvSpPr>
          <p:nvPr>
            <p:ph type="body" idx="1"/>
          </p:nvPr>
        </p:nvSpPr>
        <p:spPr>
          <a:xfrm>
            <a:off x="1423720" y="609152"/>
            <a:ext cx="7180633" cy="3925196"/>
          </a:xfrm>
          <a:prstGeom prst="rect">
            <a:avLst/>
          </a:prstGeom>
          <a:noFill/>
          <a:ln>
            <a:noFill/>
          </a:ln>
        </p:spPr>
        <p:txBody>
          <a:bodyPr spcFirstLastPara="1" wrap="square" lIns="91425" tIns="91425" rIns="91425" bIns="91425" anchor="t" anchorCtr="0">
            <a:noAutofit/>
          </a:bodyPr>
          <a:lstStyle/>
          <a:p>
            <a:pPr marL="285750" indent="-285750">
              <a:buFont typeface="Wingdings" pitchFamily="2" charset="2"/>
              <a:buChar char="Ø"/>
            </a:pPr>
            <a:r>
              <a:rPr lang="en-IN" sz="1250" b="0" i="0" dirty="0">
                <a:solidFill>
                  <a:srgbClr val="1F1F1F"/>
                </a:solidFill>
                <a:effectLst/>
                <a:latin typeface=""/>
              </a:rPr>
              <a:t>The initial approach taken for clustering was the </a:t>
            </a:r>
            <a:r>
              <a:rPr lang="en-IN" sz="1250" b="1" i="0" dirty="0">
                <a:solidFill>
                  <a:srgbClr val="1F1F1F"/>
                </a:solidFill>
                <a:effectLst/>
                <a:latin typeface=""/>
              </a:rPr>
              <a:t>k means (n==5). </a:t>
            </a:r>
            <a:r>
              <a:rPr lang="en-IN" sz="1250" i="0" dirty="0">
                <a:solidFill>
                  <a:srgbClr val="1F1F1F"/>
                </a:solidFill>
                <a:effectLst/>
                <a:latin typeface=""/>
              </a:rPr>
              <a:t>It was also compared with</a:t>
            </a:r>
            <a:r>
              <a:rPr lang="en-IN" sz="1250" b="1" i="0" dirty="0">
                <a:solidFill>
                  <a:srgbClr val="1F1F1F"/>
                </a:solidFill>
                <a:effectLst/>
                <a:latin typeface=""/>
              </a:rPr>
              <a:t> DBSCAN </a:t>
            </a:r>
            <a:r>
              <a:rPr lang="en-IN" sz="1250" i="0" dirty="0">
                <a:solidFill>
                  <a:srgbClr val="1F1F1F"/>
                </a:solidFill>
                <a:effectLst/>
                <a:latin typeface=""/>
              </a:rPr>
              <a:t>and</a:t>
            </a:r>
            <a:r>
              <a:rPr lang="en-IN" sz="1250" b="1" i="0" dirty="0">
                <a:solidFill>
                  <a:srgbClr val="1F1F1F"/>
                </a:solidFill>
                <a:effectLst/>
                <a:latin typeface=""/>
              </a:rPr>
              <a:t> Agglomerative clustering . </a:t>
            </a:r>
          </a:p>
          <a:p>
            <a:pPr marL="0" indent="0">
              <a:buNone/>
            </a:pPr>
            <a:endParaRPr lang="en-IN" sz="1250" b="1" i="0" dirty="0">
              <a:solidFill>
                <a:srgbClr val="1F1F1F"/>
              </a:solidFill>
              <a:effectLst/>
              <a:latin typeface=""/>
            </a:endParaRPr>
          </a:p>
          <a:p>
            <a:pPr marL="285750" indent="-285750">
              <a:buFont typeface="Wingdings" pitchFamily="2" charset="2"/>
              <a:buChar char="Ø"/>
            </a:pPr>
            <a:r>
              <a:rPr lang="en-IN" sz="1250" b="0" i="0" dirty="0">
                <a:solidFill>
                  <a:srgbClr val="1F1F1F"/>
                </a:solidFill>
                <a:effectLst/>
                <a:latin typeface=""/>
              </a:rPr>
              <a:t>The choice of cluster centres were decided basis the principal component analysis, where </a:t>
            </a:r>
            <a:r>
              <a:rPr lang="en-IN" sz="1250" b="1" i="0" dirty="0">
                <a:solidFill>
                  <a:srgbClr val="1F1F1F"/>
                </a:solidFill>
                <a:effectLst/>
                <a:latin typeface=""/>
              </a:rPr>
              <a:t>5 PC’s explained majority of variance in the data </a:t>
            </a:r>
          </a:p>
          <a:p>
            <a:pPr marL="0" indent="0">
              <a:buNone/>
            </a:pPr>
            <a:endParaRPr lang="en-IN" sz="1250" b="1" i="0" dirty="0">
              <a:solidFill>
                <a:srgbClr val="1F1F1F"/>
              </a:solidFill>
              <a:effectLst/>
              <a:latin typeface=""/>
            </a:endParaRPr>
          </a:p>
          <a:p>
            <a:pPr marL="285750" indent="-285750">
              <a:buFont typeface="Wingdings" pitchFamily="2" charset="2"/>
              <a:buChar char="Ø"/>
            </a:pPr>
            <a:r>
              <a:rPr lang="en-IN" sz="1250" b="0" i="0" dirty="0">
                <a:solidFill>
                  <a:srgbClr val="1F1F1F"/>
                </a:solidFill>
                <a:effectLst/>
                <a:latin typeface=""/>
              </a:rPr>
              <a:t>The input document vectors used for clustering were obtained post the principal component analysis, there are labelled as </a:t>
            </a:r>
            <a:r>
              <a:rPr lang="en-IN" sz="1250" b="1" i="0" dirty="0">
                <a:solidFill>
                  <a:srgbClr val="1F1F1F"/>
                </a:solidFill>
                <a:effectLst/>
                <a:latin typeface=""/>
              </a:rPr>
              <a:t>document_vectors_pca</a:t>
            </a:r>
            <a:r>
              <a:rPr lang="en-IN" sz="1250" b="0" i="0" dirty="0">
                <a:solidFill>
                  <a:srgbClr val="1F1F1F"/>
                </a:solidFill>
                <a:effectLst/>
                <a:latin typeface=""/>
              </a:rPr>
              <a:t>. These are vectors obtained from the word2vec algorithm and PCA was performed on them to reduce dimensions.</a:t>
            </a:r>
          </a:p>
          <a:p>
            <a:pPr marL="0" indent="0">
              <a:buNone/>
            </a:pPr>
            <a:endParaRPr lang="en-IN" sz="1250" b="0" i="0" dirty="0">
              <a:solidFill>
                <a:srgbClr val="1F1F1F"/>
              </a:solidFill>
              <a:effectLst/>
              <a:latin typeface=""/>
            </a:endParaRPr>
          </a:p>
          <a:p>
            <a:pPr marL="285750" indent="-285750">
              <a:buFont typeface="Wingdings" pitchFamily="2" charset="2"/>
              <a:buChar char="Ø"/>
            </a:pPr>
            <a:r>
              <a:rPr lang="en-IN" sz="1250" b="0" i="0" dirty="0">
                <a:solidFill>
                  <a:srgbClr val="1F1F1F"/>
                </a:solidFill>
                <a:effectLst/>
                <a:latin typeface=""/>
              </a:rPr>
              <a:t>To understand the efficiency of the approach the </a:t>
            </a:r>
            <a:r>
              <a:rPr lang="en-IN" sz="1250" b="1" i="0" dirty="0">
                <a:solidFill>
                  <a:srgbClr val="1F1F1F"/>
                </a:solidFill>
                <a:effectLst/>
                <a:latin typeface=""/>
              </a:rPr>
              <a:t>silhouette score, DB score and Calinski harabasz</a:t>
            </a:r>
            <a:r>
              <a:rPr lang="en-IN" sz="1250" b="0" i="0" dirty="0">
                <a:solidFill>
                  <a:srgbClr val="1F1F1F"/>
                </a:solidFill>
                <a:effectLst/>
                <a:latin typeface=""/>
              </a:rPr>
              <a:t> score were computed. </a:t>
            </a:r>
          </a:p>
          <a:p>
            <a:pPr marL="0" indent="0">
              <a:buNone/>
            </a:pPr>
            <a:endParaRPr lang="en-IN" sz="1250" b="0" i="0" dirty="0">
              <a:solidFill>
                <a:srgbClr val="1F1F1F"/>
              </a:solidFill>
              <a:effectLst/>
              <a:latin typeface=""/>
            </a:endParaRPr>
          </a:p>
          <a:p>
            <a:pPr marL="285750" indent="-285750">
              <a:buFont typeface="Wingdings" pitchFamily="2" charset="2"/>
              <a:buChar char="Ø"/>
            </a:pPr>
            <a:r>
              <a:rPr lang="en-IN" sz="1250" b="0" i="0" dirty="0">
                <a:solidFill>
                  <a:srgbClr val="1F1F1F"/>
                </a:solidFill>
                <a:effectLst/>
                <a:latin typeface=""/>
              </a:rPr>
              <a:t> As per the given problem statement, the results of 5 clusters were considered, and they had the </a:t>
            </a:r>
            <a:r>
              <a:rPr lang="en-IN" sz="1250" b="1" i="0" dirty="0">
                <a:solidFill>
                  <a:srgbClr val="1F1F1F"/>
                </a:solidFill>
                <a:effectLst/>
                <a:latin typeface=""/>
              </a:rPr>
              <a:t>silhouette score of 0.2275</a:t>
            </a:r>
            <a:r>
              <a:rPr lang="en-IN" sz="1250" b="0" i="0" dirty="0">
                <a:solidFill>
                  <a:srgbClr val="1F1F1F"/>
                </a:solidFill>
                <a:effectLst/>
                <a:latin typeface=""/>
              </a:rPr>
              <a:t>. </a:t>
            </a:r>
          </a:p>
          <a:p>
            <a:pPr marL="0" indent="0">
              <a:buNone/>
            </a:pPr>
            <a:endParaRPr lang="en-IN" sz="1250" b="0" i="0" dirty="0">
              <a:solidFill>
                <a:srgbClr val="1F1F1F"/>
              </a:solidFill>
              <a:effectLst/>
              <a:latin typeface=""/>
            </a:endParaRPr>
          </a:p>
          <a:p>
            <a:pPr marL="285750" indent="-285750">
              <a:buFont typeface="Wingdings" pitchFamily="2" charset="2"/>
              <a:buChar char="Ø"/>
            </a:pPr>
            <a:r>
              <a:rPr lang="en-IN" sz="1250" b="0" i="0" dirty="0">
                <a:solidFill>
                  <a:srgbClr val="1F1F1F"/>
                </a:solidFill>
                <a:effectLst/>
                <a:latin typeface=""/>
              </a:rPr>
              <a:t>For the comparison purposes the silhouette score of clustering for the TF-IDF vector and word2vec were compared, where </a:t>
            </a:r>
            <a:r>
              <a:rPr lang="en-IN" sz="1250" b="1" i="0" dirty="0">
                <a:solidFill>
                  <a:srgbClr val="1F1F1F"/>
                </a:solidFill>
                <a:effectLst/>
                <a:latin typeface=""/>
              </a:rPr>
              <a:t>the word2vec performed better</a:t>
            </a:r>
            <a:r>
              <a:rPr lang="en-IN" sz="1250" b="0" i="0" dirty="0">
                <a:solidFill>
                  <a:srgbClr val="1F1F1F"/>
                </a:solidFill>
                <a:effectLst/>
                <a:latin typeface=""/>
              </a:rPr>
              <a:t>.</a:t>
            </a:r>
            <a:endParaRPr lang="en-IN" sz="1250" dirty="0">
              <a:latin typeface=""/>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62236-A13A-26C2-5374-FBA9BB8EED9A}"/>
              </a:ext>
            </a:extLst>
          </p:cNvPr>
          <p:cNvSpPr>
            <a:spLocks noGrp="1"/>
          </p:cNvSpPr>
          <p:nvPr>
            <p:ph type="title"/>
          </p:nvPr>
        </p:nvSpPr>
        <p:spPr>
          <a:xfrm>
            <a:off x="1131413" y="-90972"/>
            <a:ext cx="7030500" cy="999300"/>
          </a:xfrm>
        </p:spPr>
        <p:txBody>
          <a:bodyPr/>
          <a:lstStyle/>
          <a:p>
            <a:r>
              <a:rPr lang="en-US" dirty="0"/>
              <a:t>Clustering Implementation &amp; Results </a:t>
            </a:r>
          </a:p>
        </p:txBody>
      </p:sp>
      <p:pic>
        <p:nvPicPr>
          <p:cNvPr id="5" name="Picture 4">
            <a:extLst>
              <a:ext uri="{FF2B5EF4-FFF2-40B4-BE49-F238E27FC236}">
                <a16:creationId xmlns:a16="http://schemas.microsoft.com/office/drawing/2014/main" id="{3E246FD7-24BC-4266-3EFB-3624CB7D1995}"/>
              </a:ext>
            </a:extLst>
          </p:cNvPr>
          <p:cNvPicPr>
            <a:picLocks noChangeAspect="1"/>
          </p:cNvPicPr>
          <p:nvPr/>
        </p:nvPicPr>
        <p:blipFill>
          <a:blip r:embed="rId2"/>
          <a:stretch>
            <a:fillRect/>
          </a:stretch>
        </p:blipFill>
        <p:spPr>
          <a:xfrm>
            <a:off x="1321327" y="570442"/>
            <a:ext cx="4582371" cy="2526879"/>
          </a:xfrm>
          <a:prstGeom prst="rect">
            <a:avLst/>
          </a:prstGeom>
        </p:spPr>
      </p:pic>
      <p:pic>
        <p:nvPicPr>
          <p:cNvPr id="9" name="Picture 8">
            <a:extLst>
              <a:ext uri="{FF2B5EF4-FFF2-40B4-BE49-F238E27FC236}">
                <a16:creationId xmlns:a16="http://schemas.microsoft.com/office/drawing/2014/main" id="{60185EF9-AE79-BACC-F9EA-BE68280A5DDE}"/>
              </a:ext>
            </a:extLst>
          </p:cNvPr>
          <p:cNvPicPr>
            <a:picLocks noChangeAspect="1"/>
          </p:cNvPicPr>
          <p:nvPr/>
        </p:nvPicPr>
        <p:blipFill>
          <a:blip r:embed="rId3"/>
          <a:stretch>
            <a:fillRect/>
          </a:stretch>
        </p:blipFill>
        <p:spPr>
          <a:xfrm>
            <a:off x="1433753" y="3218243"/>
            <a:ext cx="4215345" cy="1719787"/>
          </a:xfrm>
          <a:prstGeom prst="rect">
            <a:avLst/>
          </a:prstGeom>
        </p:spPr>
      </p:pic>
      <p:sp>
        <p:nvSpPr>
          <p:cNvPr id="10" name="TextBox 9">
            <a:extLst>
              <a:ext uri="{FF2B5EF4-FFF2-40B4-BE49-F238E27FC236}">
                <a16:creationId xmlns:a16="http://schemas.microsoft.com/office/drawing/2014/main" id="{65A9D789-5E8F-1E8B-F3A2-A6A4C5145A72}"/>
              </a:ext>
            </a:extLst>
          </p:cNvPr>
          <p:cNvSpPr txBox="1"/>
          <p:nvPr/>
        </p:nvSpPr>
        <p:spPr>
          <a:xfrm>
            <a:off x="6340838" y="1712326"/>
            <a:ext cx="2338465" cy="1384995"/>
          </a:xfrm>
          <a:prstGeom prst="rect">
            <a:avLst/>
          </a:prstGeom>
          <a:noFill/>
        </p:spPr>
        <p:txBody>
          <a:bodyPr wrap="square" rtlCol="0">
            <a:spAutoFit/>
          </a:bodyPr>
          <a:lstStyle/>
          <a:p>
            <a:pPr marL="285750" indent="-285750">
              <a:buFont typeface="Wingdings" pitchFamily="2" charset="2"/>
              <a:buChar char="Ø"/>
            </a:pPr>
            <a:r>
              <a:rPr lang="en-US" dirty="0"/>
              <a:t>As seen from the results Kmeans on word2vec vectors outperforms all other methods </a:t>
            </a:r>
          </a:p>
          <a:p>
            <a:endParaRPr lang="en-US" dirty="0"/>
          </a:p>
        </p:txBody>
      </p:sp>
    </p:spTree>
    <p:extLst>
      <p:ext uri="{BB962C8B-B14F-4D97-AF65-F5344CB8AC3E}">
        <p14:creationId xmlns:p14="http://schemas.microsoft.com/office/powerpoint/2010/main" val="2580561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
          <p:cNvSpPr txBox="1">
            <a:spLocks noGrp="1"/>
          </p:cNvSpPr>
          <p:nvPr>
            <p:ph type="title"/>
          </p:nvPr>
        </p:nvSpPr>
        <p:spPr>
          <a:xfrm>
            <a:off x="1245140" y="24221"/>
            <a:ext cx="7030500" cy="99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Index</a:t>
            </a:r>
            <a:endParaRPr dirty="0"/>
          </a:p>
        </p:txBody>
      </p:sp>
      <p:sp>
        <p:nvSpPr>
          <p:cNvPr id="299" name="Google Shape;299;p4"/>
          <p:cNvSpPr txBox="1">
            <a:spLocks noGrp="1"/>
          </p:cNvSpPr>
          <p:nvPr>
            <p:ph type="body" idx="1"/>
          </p:nvPr>
        </p:nvSpPr>
        <p:spPr>
          <a:xfrm>
            <a:off x="959796" y="602841"/>
            <a:ext cx="7515139" cy="4325840"/>
          </a:xfrm>
          <a:prstGeom prst="rect">
            <a:avLst/>
          </a:prstGeom>
          <a:noFill/>
          <a:ln>
            <a:noFill/>
          </a:ln>
        </p:spPr>
        <p:txBody>
          <a:bodyPr spcFirstLastPara="1" wrap="square" lIns="91425" tIns="91425" rIns="91425" bIns="91425" anchor="t" anchorCtr="0">
            <a:noAutofit/>
          </a:bodyPr>
          <a:lstStyle/>
          <a:p>
            <a:pPr marL="742950">
              <a:lnSpc>
                <a:spcPts val="400"/>
              </a:lnSpc>
              <a:buFont typeface="Wingdings" pitchFamily="2" charset="2"/>
              <a:buChar char="Ø"/>
            </a:pPr>
            <a:r>
              <a:rPr lang="en-IN" sz="1200" b="1" dirty="0"/>
              <a:t>Learning to Label – From Clustering to Classification</a:t>
            </a:r>
          </a:p>
          <a:p>
            <a:pPr marL="1200150" lvl="1">
              <a:lnSpc>
                <a:spcPts val="400"/>
              </a:lnSpc>
              <a:buFont typeface="Wingdings" pitchFamily="2" charset="2"/>
              <a:buChar char="Ø"/>
            </a:pPr>
            <a:r>
              <a:rPr lang="en-IN" sz="1000" b="1" dirty="0"/>
              <a:t>Executive Summary</a:t>
            </a:r>
          </a:p>
          <a:p>
            <a:pPr marL="901700" lvl="1" indent="0">
              <a:lnSpc>
                <a:spcPts val="400"/>
              </a:lnSpc>
              <a:buNone/>
            </a:pPr>
            <a:endParaRPr lang="en-US" sz="800" b="1" dirty="0"/>
          </a:p>
          <a:p>
            <a:pPr marL="1200150" lvl="1">
              <a:lnSpc>
                <a:spcPts val="400"/>
              </a:lnSpc>
              <a:buFont typeface="Wingdings" pitchFamily="2" charset="2"/>
              <a:buChar char="Ø"/>
            </a:pPr>
            <a:r>
              <a:rPr lang="en-US" sz="800" b="1" dirty="0"/>
              <a:t>Text Processing</a:t>
            </a:r>
          </a:p>
          <a:p>
            <a:pPr marL="1657350" lvl="2">
              <a:lnSpc>
                <a:spcPts val="100"/>
              </a:lnSpc>
              <a:buFont typeface="Arial" panose="020B0604020202020204" pitchFamily="34" charset="0"/>
              <a:buChar char="•"/>
            </a:pPr>
            <a:r>
              <a:rPr lang="en-US" sz="800" dirty="0"/>
              <a:t>Introduction &amp; Data Set</a:t>
            </a:r>
          </a:p>
          <a:p>
            <a:pPr marL="1657350" lvl="2">
              <a:lnSpc>
                <a:spcPts val="100"/>
              </a:lnSpc>
              <a:buFont typeface="Arial" panose="020B0604020202020204" pitchFamily="34" charset="0"/>
              <a:buChar char="•"/>
            </a:pPr>
            <a:r>
              <a:rPr lang="en" sz="800" dirty="0"/>
              <a:t>Dataset Partition and Preprocessing</a:t>
            </a:r>
          </a:p>
          <a:p>
            <a:pPr marL="1657350" lvl="2">
              <a:lnSpc>
                <a:spcPts val="100"/>
              </a:lnSpc>
              <a:buFont typeface="Arial" panose="020B0604020202020204" pitchFamily="34" charset="0"/>
              <a:buChar char="•"/>
            </a:pPr>
            <a:r>
              <a:rPr lang="en" sz="800" dirty="0"/>
              <a:t>EDA</a:t>
            </a:r>
          </a:p>
          <a:p>
            <a:pPr marL="1657350" lvl="2">
              <a:lnSpc>
                <a:spcPts val="100"/>
              </a:lnSpc>
              <a:buFont typeface="Arial" panose="020B0604020202020204" pitchFamily="34" charset="0"/>
              <a:buChar char="•"/>
            </a:pPr>
            <a:r>
              <a:rPr lang="en" sz="800" dirty="0"/>
              <a:t>Vectorization &amp; PCA</a:t>
            </a:r>
          </a:p>
          <a:p>
            <a:pPr marL="1657350" lvl="2">
              <a:lnSpc>
                <a:spcPts val="100"/>
              </a:lnSpc>
              <a:buFont typeface="Arial" panose="020B0604020202020204" pitchFamily="34" charset="0"/>
              <a:buChar char="•"/>
            </a:pPr>
            <a:r>
              <a:rPr lang="en" sz="800" dirty="0"/>
              <a:t>Clustering</a:t>
            </a:r>
          </a:p>
          <a:p>
            <a:pPr marL="1657350" lvl="2">
              <a:lnSpc>
                <a:spcPts val="100"/>
              </a:lnSpc>
              <a:buFont typeface="Arial" panose="020B0604020202020204" pitchFamily="34" charset="0"/>
              <a:buChar char="•"/>
            </a:pPr>
            <a:r>
              <a:rPr lang="en" sz="800" dirty="0"/>
              <a:t>Training the classifier and conclusion </a:t>
            </a:r>
          </a:p>
          <a:p>
            <a:pPr marL="1657350" lvl="2">
              <a:lnSpc>
                <a:spcPts val="100"/>
              </a:lnSpc>
              <a:buFont typeface="Arial" panose="020B0604020202020204" pitchFamily="34" charset="0"/>
              <a:buChar char="•"/>
            </a:pPr>
            <a:r>
              <a:rPr lang="en" sz="800" dirty="0"/>
              <a:t>Challenges , Learning &amp; Conclusion</a:t>
            </a:r>
          </a:p>
          <a:p>
            <a:pPr marL="1358900" lvl="2" indent="0">
              <a:lnSpc>
                <a:spcPts val="100"/>
              </a:lnSpc>
              <a:buNone/>
            </a:pPr>
            <a:endParaRPr lang="en-US" sz="800" dirty="0"/>
          </a:p>
          <a:p>
            <a:pPr marL="1200150" lvl="1">
              <a:lnSpc>
                <a:spcPts val="400"/>
              </a:lnSpc>
              <a:buFont typeface="Wingdings" pitchFamily="2" charset="2"/>
              <a:buChar char="Ø"/>
            </a:pPr>
            <a:r>
              <a:rPr lang="en-US" sz="800" b="1" dirty="0"/>
              <a:t>Image Processing</a:t>
            </a:r>
          </a:p>
          <a:p>
            <a:pPr marL="1530350" lvl="2" indent="-171450">
              <a:lnSpc>
                <a:spcPts val="100"/>
              </a:lnSpc>
              <a:buFont typeface="Arial" panose="020B0604020202020204" pitchFamily="34" charset="0"/>
              <a:buChar char="•"/>
            </a:pPr>
            <a:r>
              <a:rPr lang="en-US" sz="800" dirty="0"/>
              <a:t>Introduction and Data Set </a:t>
            </a:r>
          </a:p>
          <a:p>
            <a:pPr marL="1530350" lvl="2" indent="-171450">
              <a:lnSpc>
                <a:spcPts val="100"/>
              </a:lnSpc>
              <a:buFont typeface="Arial" panose="020B0604020202020204" pitchFamily="34" charset="0"/>
              <a:buChar char="•"/>
            </a:pPr>
            <a:r>
              <a:rPr lang="en-US" sz="800" dirty="0"/>
              <a:t>EDA </a:t>
            </a:r>
          </a:p>
          <a:p>
            <a:pPr marL="1530350" lvl="2" indent="-171450">
              <a:lnSpc>
                <a:spcPts val="100"/>
              </a:lnSpc>
              <a:buFont typeface="Arial" panose="020B0604020202020204" pitchFamily="34" charset="0"/>
              <a:buChar char="•"/>
            </a:pPr>
            <a:r>
              <a:rPr lang="en-US" sz="800" dirty="0"/>
              <a:t>Different Approaches ( Clustering + Classification ) </a:t>
            </a:r>
          </a:p>
          <a:p>
            <a:pPr marL="1530350" lvl="2" indent="-171450">
              <a:lnSpc>
                <a:spcPts val="100"/>
              </a:lnSpc>
              <a:buFont typeface="Arial" panose="020B0604020202020204" pitchFamily="34" charset="0"/>
              <a:buChar char="•"/>
            </a:pPr>
            <a:r>
              <a:rPr lang="en" sz="800" dirty="0"/>
              <a:t>Challenges , Learning &amp; Conclusion</a:t>
            </a:r>
          </a:p>
          <a:p>
            <a:pPr marL="1358900" lvl="2" indent="0">
              <a:lnSpc>
                <a:spcPts val="100"/>
              </a:lnSpc>
              <a:buNone/>
            </a:pPr>
            <a:endParaRPr lang="en-US" sz="800" b="1" dirty="0"/>
          </a:p>
          <a:p>
            <a:pPr marL="1200150" lvl="1">
              <a:lnSpc>
                <a:spcPts val="400"/>
              </a:lnSpc>
              <a:buFont typeface="Wingdings" pitchFamily="2" charset="2"/>
              <a:buChar char="Ø"/>
            </a:pPr>
            <a:r>
              <a:rPr lang="en-US" sz="800" b="1" dirty="0"/>
              <a:t>References</a:t>
            </a:r>
          </a:p>
          <a:p>
            <a:pPr marL="1358900" lvl="2" indent="0">
              <a:lnSpc>
                <a:spcPct val="100000"/>
              </a:lnSpc>
              <a:buNone/>
            </a:pPr>
            <a:endParaRPr lang="en-US" sz="1000" dirty="0"/>
          </a:p>
          <a:p>
            <a:pPr marL="431800" indent="0">
              <a:lnSpc>
                <a:spcPct val="100000"/>
              </a:lnSpc>
              <a:buNone/>
            </a:pPr>
            <a:r>
              <a:rPr lang="en-US" sz="1200" dirty="0"/>
              <a:t>			</a:t>
            </a:r>
          </a:p>
        </p:txBody>
      </p:sp>
    </p:spTree>
    <p:extLst>
      <p:ext uri="{BB962C8B-B14F-4D97-AF65-F5344CB8AC3E}">
        <p14:creationId xmlns:p14="http://schemas.microsoft.com/office/powerpoint/2010/main" val="1053288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67235-B12F-7366-E8B8-A86714783DD0}"/>
              </a:ext>
            </a:extLst>
          </p:cNvPr>
          <p:cNvSpPr>
            <a:spLocks noGrp="1"/>
          </p:cNvSpPr>
          <p:nvPr>
            <p:ph type="title"/>
          </p:nvPr>
        </p:nvSpPr>
        <p:spPr>
          <a:xfrm>
            <a:off x="1198869" y="0"/>
            <a:ext cx="7030500" cy="999300"/>
          </a:xfrm>
        </p:spPr>
        <p:txBody>
          <a:bodyPr/>
          <a:lstStyle/>
          <a:p>
            <a:r>
              <a:rPr lang="en-US" dirty="0"/>
              <a:t>Classification Mind map </a:t>
            </a:r>
          </a:p>
        </p:txBody>
      </p:sp>
      <p:pic>
        <p:nvPicPr>
          <p:cNvPr id="5" name="Picture 4">
            <a:extLst>
              <a:ext uri="{FF2B5EF4-FFF2-40B4-BE49-F238E27FC236}">
                <a16:creationId xmlns:a16="http://schemas.microsoft.com/office/drawing/2014/main" id="{F711D720-24F3-1C73-7D2B-5A53369296D6}"/>
              </a:ext>
            </a:extLst>
          </p:cNvPr>
          <p:cNvPicPr>
            <a:picLocks noChangeAspect="1"/>
          </p:cNvPicPr>
          <p:nvPr/>
        </p:nvPicPr>
        <p:blipFill>
          <a:blip r:embed="rId2"/>
          <a:stretch>
            <a:fillRect/>
          </a:stretch>
        </p:blipFill>
        <p:spPr>
          <a:xfrm>
            <a:off x="1488322" y="676422"/>
            <a:ext cx="7127647" cy="4052975"/>
          </a:xfrm>
          <a:prstGeom prst="rect">
            <a:avLst/>
          </a:prstGeom>
        </p:spPr>
      </p:pic>
    </p:spTree>
    <p:extLst>
      <p:ext uri="{BB962C8B-B14F-4D97-AF65-F5344CB8AC3E}">
        <p14:creationId xmlns:p14="http://schemas.microsoft.com/office/powerpoint/2010/main" val="8321635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646B1-B042-7F75-5565-BA17A6933802}"/>
              </a:ext>
            </a:extLst>
          </p:cNvPr>
          <p:cNvSpPr>
            <a:spLocks noGrp="1"/>
          </p:cNvSpPr>
          <p:nvPr>
            <p:ph type="title"/>
          </p:nvPr>
        </p:nvSpPr>
        <p:spPr>
          <a:xfrm>
            <a:off x="1161394" y="-53497"/>
            <a:ext cx="7030500" cy="999300"/>
          </a:xfrm>
        </p:spPr>
        <p:txBody>
          <a:bodyPr/>
          <a:lstStyle/>
          <a:p>
            <a:r>
              <a:rPr lang="en-US" dirty="0"/>
              <a:t>Different Classification Algorithms </a:t>
            </a:r>
          </a:p>
        </p:txBody>
      </p:sp>
      <p:sp>
        <p:nvSpPr>
          <p:cNvPr id="3" name="Text Placeholder 2">
            <a:extLst>
              <a:ext uri="{FF2B5EF4-FFF2-40B4-BE49-F238E27FC236}">
                <a16:creationId xmlns:a16="http://schemas.microsoft.com/office/drawing/2014/main" id="{94D29D41-9E51-4FE8-91CB-5E89AE7FB052}"/>
              </a:ext>
            </a:extLst>
          </p:cNvPr>
          <p:cNvSpPr>
            <a:spLocks noGrp="1"/>
          </p:cNvSpPr>
          <p:nvPr>
            <p:ph type="body" idx="1"/>
          </p:nvPr>
        </p:nvSpPr>
        <p:spPr>
          <a:xfrm>
            <a:off x="1341275" y="670916"/>
            <a:ext cx="7600357" cy="2541600"/>
          </a:xfrm>
        </p:spPr>
        <p:txBody>
          <a:bodyPr/>
          <a:lstStyle/>
          <a:p>
            <a:pPr algn="l">
              <a:buFont typeface="Wingdings" pitchFamily="2" charset="2"/>
              <a:buChar char="Ø"/>
            </a:pPr>
            <a:r>
              <a:rPr lang="en-IN" sz="1100" b="1" i="0" dirty="0">
                <a:solidFill>
                  <a:srgbClr val="1F1F1F"/>
                </a:solidFill>
                <a:effectLst/>
                <a:latin typeface=""/>
              </a:rPr>
              <a:t>Logistic regression </a:t>
            </a:r>
            <a:r>
              <a:rPr lang="en-IN" sz="1100" b="0" i="0" dirty="0">
                <a:solidFill>
                  <a:srgbClr val="1F1F1F"/>
                </a:solidFill>
                <a:effectLst/>
                <a:latin typeface=""/>
              </a:rPr>
              <a:t>is a supervised learning algorithm used for binary classification, predicting probabilities using the logistic (sigmoid) function. It estimates weights through optimization techniques like gradient descent, making it interpretable and effective for linear decision boundaries .</a:t>
            </a:r>
          </a:p>
          <a:p>
            <a:pPr algn="l">
              <a:buFont typeface="Wingdings" pitchFamily="2" charset="2"/>
              <a:buChar char="Ø"/>
            </a:pPr>
            <a:endParaRPr lang="en-IN" sz="1100" b="0" i="0" dirty="0">
              <a:solidFill>
                <a:srgbClr val="1F1F1F"/>
              </a:solidFill>
              <a:effectLst/>
              <a:latin typeface=""/>
            </a:endParaRPr>
          </a:p>
          <a:p>
            <a:pPr algn="l">
              <a:buFont typeface="Wingdings" pitchFamily="2" charset="2"/>
              <a:buChar char="Ø"/>
            </a:pPr>
            <a:r>
              <a:rPr lang="en-IN" sz="1100" b="1" i="0" dirty="0">
                <a:solidFill>
                  <a:srgbClr val="1F1F1F"/>
                </a:solidFill>
                <a:effectLst/>
                <a:latin typeface=""/>
              </a:rPr>
              <a:t>Random Forest </a:t>
            </a:r>
            <a:r>
              <a:rPr lang="en-IN" sz="1100" b="0" i="0" dirty="0">
                <a:solidFill>
                  <a:srgbClr val="1F1F1F"/>
                </a:solidFill>
                <a:effectLst/>
                <a:latin typeface=""/>
              </a:rPr>
              <a:t>is an ensemble learning algorithm that builds multiple decision trees during training and merges their predictions for improved accuracy and robustness. It reduces overfitting by averaging results, making it effective for both classification and regression tasks</a:t>
            </a:r>
          </a:p>
          <a:p>
            <a:pPr algn="l">
              <a:buFont typeface="Wingdings" pitchFamily="2" charset="2"/>
              <a:buChar char="Ø"/>
            </a:pPr>
            <a:endParaRPr lang="en-IN" sz="1100" b="0" i="0" dirty="0">
              <a:solidFill>
                <a:srgbClr val="1F1F1F"/>
              </a:solidFill>
              <a:effectLst/>
              <a:latin typeface=""/>
            </a:endParaRPr>
          </a:p>
          <a:p>
            <a:pPr algn="l">
              <a:buFont typeface="Wingdings" pitchFamily="2" charset="2"/>
              <a:buChar char="Ø"/>
            </a:pPr>
            <a:r>
              <a:rPr lang="en-IN" sz="1100" b="1" i="0" dirty="0">
                <a:solidFill>
                  <a:srgbClr val="1F1F1F"/>
                </a:solidFill>
                <a:effectLst/>
                <a:latin typeface=""/>
              </a:rPr>
              <a:t>Support Vector Machine (SVM) </a:t>
            </a:r>
            <a:r>
              <a:rPr lang="en-IN" sz="1100" b="0" i="0" dirty="0">
                <a:solidFill>
                  <a:srgbClr val="1F1F1F"/>
                </a:solidFill>
                <a:effectLst/>
                <a:latin typeface=""/>
              </a:rPr>
              <a:t>is a supervised learning algorithm that guides to separate data points into distinct classes while maximizing the margin between them. It works well for both linear and non-linear classification using kernel tricks to handle complex decision boundaries.</a:t>
            </a:r>
          </a:p>
          <a:p>
            <a:pPr algn="l">
              <a:buFont typeface="Wingdings" pitchFamily="2" charset="2"/>
              <a:buChar char="Ø"/>
            </a:pPr>
            <a:endParaRPr lang="en-IN" sz="1100" b="0" i="0" dirty="0">
              <a:solidFill>
                <a:srgbClr val="1F1F1F"/>
              </a:solidFill>
              <a:effectLst/>
              <a:latin typeface=""/>
            </a:endParaRPr>
          </a:p>
          <a:p>
            <a:pPr algn="l">
              <a:buFont typeface="Wingdings" pitchFamily="2" charset="2"/>
              <a:buChar char="Ø"/>
            </a:pPr>
            <a:r>
              <a:rPr lang="en-IN" sz="1100" b="1" i="0" dirty="0">
                <a:solidFill>
                  <a:srgbClr val="1F1F1F"/>
                </a:solidFill>
                <a:effectLst/>
                <a:latin typeface=""/>
              </a:rPr>
              <a:t>Gradient Boosting </a:t>
            </a:r>
            <a:r>
              <a:rPr lang="en-IN" sz="1100" b="0" i="0" dirty="0">
                <a:solidFill>
                  <a:srgbClr val="1F1F1F"/>
                </a:solidFill>
                <a:effectLst/>
                <a:latin typeface=""/>
              </a:rPr>
              <a:t>is an ensemble learning technique that builds models sequentially, where each new model corrects the errors of the previous one by minimizing a loss function. It leverages weak learners (typically decision trees) and improves performance through weighted adjustments, making it powerful but prone to overfitting without tuning</a:t>
            </a:r>
          </a:p>
          <a:p>
            <a:pPr algn="l">
              <a:buFont typeface="Wingdings" pitchFamily="2" charset="2"/>
              <a:buChar char="Ø"/>
            </a:pPr>
            <a:endParaRPr lang="en-IN" sz="1100" b="0" i="0" dirty="0">
              <a:solidFill>
                <a:srgbClr val="1F1F1F"/>
              </a:solidFill>
              <a:effectLst/>
              <a:latin typeface=""/>
            </a:endParaRPr>
          </a:p>
          <a:p>
            <a:pPr algn="l">
              <a:buFont typeface="Wingdings" pitchFamily="2" charset="2"/>
              <a:buChar char="Ø"/>
            </a:pPr>
            <a:r>
              <a:rPr lang="en-IN" sz="1100" b="0" i="0" dirty="0">
                <a:solidFill>
                  <a:srgbClr val="1F1F1F"/>
                </a:solidFill>
                <a:effectLst/>
                <a:latin typeface=""/>
              </a:rPr>
              <a:t>A </a:t>
            </a:r>
            <a:r>
              <a:rPr lang="en-IN" sz="1100" b="1" i="0" dirty="0">
                <a:solidFill>
                  <a:srgbClr val="1F1F1F"/>
                </a:solidFill>
                <a:effectLst/>
                <a:latin typeface=""/>
              </a:rPr>
              <a:t>Decision Tree </a:t>
            </a:r>
            <a:r>
              <a:rPr lang="en-IN" sz="1100" b="0" i="0" dirty="0">
                <a:solidFill>
                  <a:srgbClr val="1F1F1F"/>
                </a:solidFill>
                <a:effectLst/>
                <a:latin typeface=""/>
              </a:rPr>
              <a:t>is a supervised learning algorithm that splits data into branches based on feature conditions, forming a tree-like structure for classification or regression. It follows a series of decision rules, making it intuitive and interpretable but prone to overfitting without pruning</a:t>
            </a:r>
          </a:p>
          <a:p>
            <a:pPr algn="l">
              <a:buFont typeface="Wingdings" pitchFamily="2" charset="2"/>
              <a:buChar char="Ø"/>
            </a:pPr>
            <a:endParaRPr lang="en-IN" sz="1100" b="0" i="0" dirty="0">
              <a:solidFill>
                <a:srgbClr val="1F1F1F"/>
              </a:solidFill>
              <a:effectLst/>
              <a:latin typeface=""/>
            </a:endParaRPr>
          </a:p>
          <a:p>
            <a:pPr>
              <a:buFont typeface="Wingdings" pitchFamily="2" charset="2"/>
              <a:buChar char="Ø"/>
            </a:pPr>
            <a:endParaRPr lang="en-US" sz="1100" dirty="0">
              <a:latin typeface=""/>
            </a:endParaRPr>
          </a:p>
        </p:txBody>
      </p:sp>
    </p:spTree>
    <p:extLst>
      <p:ext uri="{BB962C8B-B14F-4D97-AF65-F5344CB8AC3E}">
        <p14:creationId xmlns:p14="http://schemas.microsoft.com/office/powerpoint/2010/main" val="8619440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9B077-DAD3-254A-450D-960593F37F4B}"/>
              </a:ext>
            </a:extLst>
          </p:cNvPr>
          <p:cNvSpPr>
            <a:spLocks noGrp="1"/>
          </p:cNvSpPr>
          <p:nvPr>
            <p:ph type="title"/>
          </p:nvPr>
        </p:nvSpPr>
        <p:spPr>
          <a:xfrm>
            <a:off x="1176384" y="-43482"/>
            <a:ext cx="7030500" cy="999300"/>
          </a:xfrm>
        </p:spPr>
        <p:txBody>
          <a:bodyPr/>
          <a:lstStyle/>
          <a:p>
            <a:r>
              <a:rPr lang="en-US" dirty="0"/>
              <a:t>Classification Steps </a:t>
            </a:r>
          </a:p>
        </p:txBody>
      </p:sp>
      <p:sp>
        <p:nvSpPr>
          <p:cNvPr id="3" name="Text Placeholder 2">
            <a:extLst>
              <a:ext uri="{FF2B5EF4-FFF2-40B4-BE49-F238E27FC236}">
                <a16:creationId xmlns:a16="http://schemas.microsoft.com/office/drawing/2014/main" id="{4A0E9712-9094-ED97-24F4-C0603D843CCE}"/>
              </a:ext>
            </a:extLst>
          </p:cNvPr>
          <p:cNvSpPr>
            <a:spLocks noGrp="1"/>
          </p:cNvSpPr>
          <p:nvPr>
            <p:ph type="body" idx="1"/>
          </p:nvPr>
        </p:nvSpPr>
        <p:spPr>
          <a:xfrm>
            <a:off x="1236345" y="456168"/>
            <a:ext cx="7592862" cy="4020269"/>
          </a:xfrm>
        </p:spPr>
        <p:txBody>
          <a:bodyPr/>
          <a:lstStyle/>
          <a:p>
            <a:pPr algn="l">
              <a:buFont typeface="Wingdings" pitchFamily="2" charset="2"/>
              <a:buChar char="Ø"/>
            </a:pPr>
            <a:r>
              <a:rPr lang="en-IN" sz="1400" b="0" i="0" dirty="0">
                <a:solidFill>
                  <a:srgbClr val="1F1F1F"/>
                </a:solidFill>
                <a:effectLst/>
                <a:latin typeface=""/>
              </a:rPr>
              <a:t>The dataset considered is the </a:t>
            </a:r>
            <a:r>
              <a:rPr lang="en-IN" sz="1400" b="1" i="0" dirty="0">
                <a:solidFill>
                  <a:srgbClr val="1F1F1F"/>
                </a:solidFill>
                <a:effectLst/>
                <a:latin typeface=""/>
              </a:rPr>
              <a:t>document_list_train</a:t>
            </a:r>
            <a:r>
              <a:rPr lang="en-IN" sz="1400" b="0" i="0" dirty="0">
                <a:solidFill>
                  <a:srgbClr val="1F1F1F"/>
                </a:solidFill>
                <a:effectLst/>
                <a:latin typeface=""/>
              </a:rPr>
              <a:t>.</a:t>
            </a:r>
          </a:p>
          <a:p>
            <a:pPr algn="l">
              <a:buFont typeface="Wingdings" pitchFamily="2" charset="2"/>
              <a:buChar char="Ø"/>
            </a:pPr>
            <a:endParaRPr lang="en-IN" sz="1400" b="0" i="0" dirty="0">
              <a:solidFill>
                <a:srgbClr val="1F1F1F"/>
              </a:solidFill>
              <a:effectLst/>
              <a:latin typeface=""/>
            </a:endParaRPr>
          </a:p>
          <a:p>
            <a:pPr algn="l">
              <a:buFont typeface="Wingdings" pitchFamily="2" charset="2"/>
              <a:buChar char="Ø"/>
            </a:pPr>
            <a:r>
              <a:rPr lang="en-IN" sz="1400" b="0" i="0" dirty="0">
                <a:solidFill>
                  <a:srgbClr val="1F1F1F"/>
                </a:solidFill>
                <a:effectLst/>
                <a:latin typeface=""/>
              </a:rPr>
              <a:t>For the classification algorithm we define the X and y (target) variables where </a:t>
            </a:r>
            <a:r>
              <a:rPr lang="en-IN" sz="1400" b="1" i="0" dirty="0">
                <a:solidFill>
                  <a:srgbClr val="1F1F1F"/>
                </a:solidFill>
                <a:effectLst/>
                <a:latin typeface=""/>
              </a:rPr>
              <a:t>X</a:t>
            </a:r>
            <a:r>
              <a:rPr lang="en-IN" sz="1400" b="0" i="0" dirty="0">
                <a:solidFill>
                  <a:srgbClr val="1F1F1F"/>
                </a:solidFill>
                <a:effectLst/>
                <a:latin typeface=""/>
              </a:rPr>
              <a:t> are the </a:t>
            </a:r>
            <a:r>
              <a:rPr lang="en-IN" sz="1400" b="1" i="0" dirty="0">
                <a:solidFill>
                  <a:srgbClr val="1F1F1F"/>
                </a:solidFill>
                <a:effectLst/>
                <a:latin typeface=""/>
              </a:rPr>
              <a:t>document vectors </a:t>
            </a:r>
            <a:r>
              <a:rPr lang="en-IN" sz="1400" b="0" i="0" dirty="0">
                <a:solidFill>
                  <a:srgbClr val="1F1F1F"/>
                </a:solidFill>
                <a:effectLst/>
                <a:latin typeface=""/>
              </a:rPr>
              <a:t>and </a:t>
            </a:r>
            <a:r>
              <a:rPr lang="en-IN" sz="1400" b="1" i="0" dirty="0">
                <a:solidFill>
                  <a:srgbClr val="1F1F1F"/>
                </a:solidFill>
                <a:effectLst/>
                <a:latin typeface=""/>
              </a:rPr>
              <a:t>Y</a:t>
            </a:r>
            <a:r>
              <a:rPr lang="en-IN" sz="1400" b="0" i="0" dirty="0">
                <a:solidFill>
                  <a:srgbClr val="1F1F1F"/>
                </a:solidFill>
                <a:effectLst/>
                <a:latin typeface=""/>
              </a:rPr>
              <a:t> are the </a:t>
            </a:r>
            <a:r>
              <a:rPr lang="en-IN" sz="1400" b="1" i="0" dirty="0">
                <a:solidFill>
                  <a:srgbClr val="1F1F1F"/>
                </a:solidFill>
                <a:effectLst/>
                <a:latin typeface=""/>
              </a:rPr>
              <a:t>pseudo labels</a:t>
            </a:r>
            <a:r>
              <a:rPr lang="en-IN" sz="1400" b="0" i="0" dirty="0">
                <a:solidFill>
                  <a:srgbClr val="1F1F1F"/>
                </a:solidFill>
                <a:effectLst/>
                <a:latin typeface=""/>
              </a:rPr>
              <a:t>. The pseudo labels come from </a:t>
            </a:r>
            <a:r>
              <a:rPr lang="en-IN" sz="1400" b="1" i="0" dirty="0">
                <a:solidFill>
                  <a:srgbClr val="1F1F1F"/>
                </a:solidFill>
                <a:effectLst/>
                <a:latin typeface=""/>
              </a:rPr>
              <a:t>k means clustering </a:t>
            </a:r>
            <a:r>
              <a:rPr lang="en-IN" sz="1400" b="0" i="0" dirty="0">
                <a:solidFill>
                  <a:srgbClr val="1F1F1F"/>
                </a:solidFill>
                <a:effectLst/>
                <a:latin typeface=""/>
              </a:rPr>
              <a:t>.</a:t>
            </a:r>
          </a:p>
          <a:p>
            <a:pPr marL="146050" indent="0" algn="l">
              <a:buNone/>
            </a:pPr>
            <a:endParaRPr lang="en-IN" sz="1400" b="0" i="0" dirty="0">
              <a:solidFill>
                <a:srgbClr val="1F1F1F"/>
              </a:solidFill>
              <a:effectLst/>
              <a:latin typeface=""/>
            </a:endParaRPr>
          </a:p>
          <a:p>
            <a:pPr algn="l">
              <a:buFont typeface="Wingdings" pitchFamily="2" charset="2"/>
              <a:buChar char="Ø"/>
            </a:pPr>
            <a:r>
              <a:rPr lang="en-IN" sz="1400" b="0" i="0" dirty="0">
                <a:solidFill>
                  <a:srgbClr val="1F1F1F"/>
                </a:solidFill>
                <a:effectLst/>
                <a:latin typeface=""/>
              </a:rPr>
              <a:t> The variables</a:t>
            </a:r>
            <a:r>
              <a:rPr lang="en-IN" sz="1400" b="1" i="0" dirty="0">
                <a:solidFill>
                  <a:srgbClr val="1F1F1F"/>
                </a:solidFill>
                <a:effectLst/>
                <a:latin typeface=""/>
              </a:rPr>
              <a:t> X </a:t>
            </a:r>
            <a:r>
              <a:rPr lang="en-IN" sz="1400" b="0" i="0" dirty="0">
                <a:solidFill>
                  <a:srgbClr val="1F1F1F"/>
                </a:solidFill>
                <a:effectLst/>
                <a:latin typeface=""/>
              </a:rPr>
              <a:t>and </a:t>
            </a:r>
            <a:r>
              <a:rPr lang="en-IN" sz="1400" b="1" i="0" dirty="0">
                <a:solidFill>
                  <a:srgbClr val="1F1F1F"/>
                </a:solidFill>
                <a:effectLst/>
                <a:latin typeface=""/>
              </a:rPr>
              <a:t>Y</a:t>
            </a:r>
            <a:r>
              <a:rPr lang="en-IN" sz="1400" b="0" i="0" dirty="0">
                <a:solidFill>
                  <a:srgbClr val="1F1F1F"/>
                </a:solidFill>
                <a:effectLst/>
                <a:latin typeface=""/>
              </a:rPr>
              <a:t> are partitioned using </a:t>
            </a:r>
            <a:r>
              <a:rPr lang="en-IN" sz="1400" b="1" i="0" dirty="0">
                <a:solidFill>
                  <a:srgbClr val="1F1F1F"/>
                </a:solidFill>
                <a:effectLst/>
                <a:latin typeface=""/>
              </a:rPr>
              <a:t>train_test_split </a:t>
            </a:r>
            <a:r>
              <a:rPr lang="en-IN" sz="1400" b="0" i="0" dirty="0">
                <a:solidFill>
                  <a:srgbClr val="1F1F1F"/>
                </a:solidFill>
                <a:effectLst/>
                <a:latin typeface=""/>
              </a:rPr>
              <a:t>function. The algorithms used for classification are </a:t>
            </a:r>
            <a:r>
              <a:rPr lang="en-IN" sz="1400" b="1" i="0" dirty="0">
                <a:solidFill>
                  <a:srgbClr val="1F1F1F"/>
                </a:solidFill>
                <a:effectLst/>
                <a:latin typeface=""/>
              </a:rPr>
              <a:t>logistic regression</a:t>
            </a:r>
            <a:r>
              <a:rPr lang="en-IN" sz="1400" b="0" i="0" dirty="0">
                <a:solidFill>
                  <a:srgbClr val="1F1F1F"/>
                </a:solidFill>
                <a:effectLst/>
                <a:latin typeface=""/>
              </a:rPr>
              <a:t>, </a:t>
            </a:r>
            <a:r>
              <a:rPr lang="en-IN" sz="1400" b="1" i="0" dirty="0">
                <a:solidFill>
                  <a:srgbClr val="1F1F1F"/>
                </a:solidFill>
                <a:effectLst/>
                <a:latin typeface=""/>
              </a:rPr>
              <a:t>decision tree</a:t>
            </a:r>
            <a:r>
              <a:rPr lang="en-IN" sz="1400" b="0" i="0" dirty="0">
                <a:solidFill>
                  <a:srgbClr val="1F1F1F"/>
                </a:solidFill>
                <a:effectLst/>
                <a:latin typeface=""/>
              </a:rPr>
              <a:t>, </a:t>
            </a:r>
            <a:r>
              <a:rPr lang="en-IN" sz="1400" b="1" i="0" dirty="0">
                <a:solidFill>
                  <a:srgbClr val="1F1F1F"/>
                </a:solidFill>
                <a:effectLst/>
                <a:latin typeface=""/>
              </a:rPr>
              <a:t>random forest</a:t>
            </a:r>
            <a:r>
              <a:rPr lang="en-IN" sz="1400" b="0" i="0" dirty="0">
                <a:solidFill>
                  <a:srgbClr val="1F1F1F"/>
                </a:solidFill>
                <a:effectLst/>
                <a:latin typeface=""/>
              </a:rPr>
              <a:t>, </a:t>
            </a:r>
            <a:r>
              <a:rPr lang="en-IN" sz="1400" b="1" i="0" dirty="0">
                <a:solidFill>
                  <a:srgbClr val="1F1F1F"/>
                </a:solidFill>
                <a:effectLst/>
                <a:latin typeface=""/>
              </a:rPr>
              <a:t>gradient boosting </a:t>
            </a:r>
            <a:r>
              <a:rPr lang="en-IN" sz="1400" b="0" i="0" dirty="0">
                <a:solidFill>
                  <a:srgbClr val="1F1F1F"/>
                </a:solidFill>
                <a:effectLst/>
                <a:latin typeface=""/>
              </a:rPr>
              <a:t>etc. </a:t>
            </a:r>
          </a:p>
          <a:p>
            <a:pPr algn="l">
              <a:buFont typeface="Wingdings" pitchFamily="2" charset="2"/>
              <a:buChar char="Ø"/>
            </a:pPr>
            <a:endParaRPr lang="en-IN" sz="1400" b="0" i="0" dirty="0">
              <a:solidFill>
                <a:srgbClr val="1F1F1F"/>
              </a:solidFill>
              <a:effectLst/>
              <a:latin typeface=""/>
            </a:endParaRPr>
          </a:p>
          <a:p>
            <a:pPr algn="l">
              <a:buFont typeface="Wingdings" pitchFamily="2" charset="2"/>
              <a:buChar char="Ø"/>
            </a:pPr>
            <a:r>
              <a:rPr lang="en-IN" sz="1400" b="0" i="0" dirty="0">
                <a:solidFill>
                  <a:srgbClr val="1F1F1F"/>
                </a:solidFill>
                <a:effectLst/>
                <a:latin typeface=""/>
              </a:rPr>
              <a:t>These algorithms are evaluated basis metrics such as </a:t>
            </a:r>
            <a:r>
              <a:rPr lang="en-IN" sz="1400" b="1" i="0" dirty="0">
                <a:solidFill>
                  <a:srgbClr val="1F1F1F"/>
                </a:solidFill>
                <a:effectLst/>
                <a:latin typeface=""/>
              </a:rPr>
              <a:t>precision, recall, f1 score and accuracy value</a:t>
            </a:r>
            <a:r>
              <a:rPr lang="en-IN" sz="1400" b="0" i="0" dirty="0">
                <a:solidFill>
                  <a:srgbClr val="1F1F1F"/>
                </a:solidFill>
                <a:effectLst/>
                <a:latin typeface=""/>
              </a:rPr>
              <a:t>, where the best performing algorithms is Random Forest (comparison results attached in next slide ).</a:t>
            </a:r>
          </a:p>
          <a:p>
            <a:pPr algn="l">
              <a:buFont typeface="Wingdings" pitchFamily="2" charset="2"/>
              <a:buChar char="Ø"/>
            </a:pPr>
            <a:endParaRPr lang="en-IN" sz="1400" dirty="0">
              <a:solidFill>
                <a:srgbClr val="1F1F1F"/>
              </a:solidFill>
              <a:latin typeface=""/>
            </a:endParaRPr>
          </a:p>
          <a:p>
            <a:pPr algn="l">
              <a:buFont typeface="Wingdings" pitchFamily="2" charset="2"/>
              <a:buChar char="Ø"/>
            </a:pPr>
            <a:r>
              <a:rPr lang="en-IN" sz="1400" b="0" i="0" dirty="0">
                <a:solidFill>
                  <a:srgbClr val="1F1F1F"/>
                </a:solidFill>
                <a:effectLst/>
                <a:latin typeface=""/>
              </a:rPr>
              <a:t> The results </a:t>
            </a:r>
            <a:r>
              <a:rPr lang="en-IN" sz="1400" i="0" dirty="0">
                <a:solidFill>
                  <a:srgbClr val="1F1F1F"/>
                </a:solidFill>
                <a:effectLst/>
                <a:latin typeface=""/>
              </a:rPr>
              <a:t>are</a:t>
            </a:r>
            <a:r>
              <a:rPr lang="en-IN" sz="1400" b="1" i="0" dirty="0">
                <a:solidFill>
                  <a:srgbClr val="1F1F1F"/>
                </a:solidFill>
                <a:effectLst/>
                <a:latin typeface=""/>
              </a:rPr>
              <a:t> validated on the testing dataset (document_list_test) as well</a:t>
            </a:r>
            <a:r>
              <a:rPr lang="en-IN" sz="1400" b="0" i="0" dirty="0">
                <a:solidFill>
                  <a:srgbClr val="1F1F1F"/>
                </a:solidFill>
                <a:effectLst/>
                <a:latin typeface=""/>
              </a:rPr>
              <a:t>, and the results of these dataset is </a:t>
            </a:r>
            <a:r>
              <a:rPr lang="en-IN" sz="1400" b="1" i="0" dirty="0">
                <a:solidFill>
                  <a:srgbClr val="1F1F1F"/>
                </a:solidFill>
                <a:effectLst/>
                <a:latin typeface=""/>
              </a:rPr>
              <a:t>similar to the training one</a:t>
            </a:r>
            <a:r>
              <a:rPr lang="en-IN" sz="1400" b="0" i="0" dirty="0">
                <a:solidFill>
                  <a:srgbClr val="1F1F1F"/>
                </a:solidFill>
                <a:effectLst/>
                <a:latin typeface=""/>
              </a:rPr>
              <a:t>, hence it can be concluded that the classification algorithms perform well.</a:t>
            </a:r>
          </a:p>
          <a:p>
            <a:pPr>
              <a:buFont typeface="Wingdings" pitchFamily="2" charset="2"/>
              <a:buChar char="Ø"/>
            </a:pPr>
            <a:endParaRPr lang="en-US" sz="1400" dirty="0">
              <a:latin typeface=""/>
            </a:endParaRPr>
          </a:p>
        </p:txBody>
      </p:sp>
    </p:spTree>
    <p:extLst>
      <p:ext uri="{BB962C8B-B14F-4D97-AF65-F5344CB8AC3E}">
        <p14:creationId xmlns:p14="http://schemas.microsoft.com/office/powerpoint/2010/main" val="417529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27BAA-D0E4-500D-2842-24F5162E1E09}"/>
              </a:ext>
            </a:extLst>
          </p:cNvPr>
          <p:cNvSpPr>
            <a:spLocks noGrp="1"/>
          </p:cNvSpPr>
          <p:nvPr>
            <p:ph type="title"/>
          </p:nvPr>
        </p:nvSpPr>
        <p:spPr>
          <a:xfrm>
            <a:off x="1161394" y="-60993"/>
            <a:ext cx="7030500" cy="999300"/>
          </a:xfrm>
        </p:spPr>
        <p:txBody>
          <a:bodyPr/>
          <a:lstStyle/>
          <a:p>
            <a:r>
              <a:rPr lang="en-US" dirty="0"/>
              <a:t>Classification Implementation</a:t>
            </a:r>
          </a:p>
        </p:txBody>
      </p:sp>
      <p:pic>
        <p:nvPicPr>
          <p:cNvPr id="4" name="Picture 3">
            <a:extLst>
              <a:ext uri="{FF2B5EF4-FFF2-40B4-BE49-F238E27FC236}">
                <a16:creationId xmlns:a16="http://schemas.microsoft.com/office/drawing/2014/main" id="{3D8A18B3-ED67-BF55-FAB3-D3CF2DDCBF03}"/>
              </a:ext>
            </a:extLst>
          </p:cNvPr>
          <p:cNvPicPr>
            <a:picLocks noChangeAspect="1"/>
          </p:cNvPicPr>
          <p:nvPr/>
        </p:nvPicPr>
        <p:blipFill>
          <a:blip r:embed="rId2"/>
          <a:stretch>
            <a:fillRect/>
          </a:stretch>
        </p:blipFill>
        <p:spPr>
          <a:xfrm>
            <a:off x="1292902" y="592663"/>
            <a:ext cx="7772400" cy="4257978"/>
          </a:xfrm>
          <a:prstGeom prst="rect">
            <a:avLst/>
          </a:prstGeom>
        </p:spPr>
      </p:pic>
    </p:spTree>
    <p:extLst>
      <p:ext uri="{BB962C8B-B14F-4D97-AF65-F5344CB8AC3E}">
        <p14:creationId xmlns:p14="http://schemas.microsoft.com/office/powerpoint/2010/main" val="8939545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27BAA-D0E4-500D-2842-24F5162E1E09}"/>
              </a:ext>
            </a:extLst>
          </p:cNvPr>
          <p:cNvSpPr>
            <a:spLocks noGrp="1"/>
          </p:cNvSpPr>
          <p:nvPr>
            <p:ph type="title"/>
          </p:nvPr>
        </p:nvSpPr>
        <p:spPr>
          <a:xfrm>
            <a:off x="1161394" y="-60993"/>
            <a:ext cx="7030500" cy="999300"/>
          </a:xfrm>
        </p:spPr>
        <p:txBody>
          <a:bodyPr/>
          <a:lstStyle/>
          <a:p>
            <a:r>
              <a:rPr lang="en-US" dirty="0"/>
              <a:t>Classification Results</a:t>
            </a:r>
          </a:p>
        </p:txBody>
      </p:sp>
      <p:pic>
        <p:nvPicPr>
          <p:cNvPr id="4" name="Picture 3">
            <a:extLst>
              <a:ext uri="{FF2B5EF4-FFF2-40B4-BE49-F238E27FC236}">
                <a16:creationId xmlns:a16="http://schemas.microsoft.com/office/drawing/2014/main" id="{F846FD0E-AA73-FB64-8C53-7D7CB5629B34}"/>
              </a:ext>
            </a:extLst>
          </p:cNvPr>
          <p:cNvPicPr>
            <a:picLocks noChangeAspect="1"/>
          </p:cNvPicPr>
          <p:nvPr/>
        </p:nvPicPr>
        <p:blipFill>
          <a:blip r:embed="rId2"/>
          <a:stretch>
            <a:fillRect/>
          </a:stretch>
        </p:blipFill>
        <p:spPr>
          <a:xfrm>
            <a:off x="1378752" y="938307"/>
            <a:ext cx="7496649" cy="3127078"/>
          </a:xfrm>
          <a:prstGeom prst="rect">
            <a:avLst/>
          </a:prstGeom>
        </p:spPr>
      </p:pic>
    </p:spTree>
    <p:extLst>
      <p:ext uri="{BB962C8B-B14F-4D97-AF65-F5344CB8AC3E}">
        <p14:creationId xmlns:p14="http://schemas.microsoft.com/office/powerpoint/2010/main" val="8818426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27BAA-D0E4-500D-2842-24F5162E1E09}"/>
              </a:ext>
            </a:extLst>
          </p:cNvPr>
          <p:cNvSpPr>
            <a:spLocks noGrp="1"/>
          </p:cNvSpPr>
          <p:nvPr>
            <p:ph type="title"/>
          </p:nvPr>
        </p:nvSpPr>
        <p:spPr>
          <a:xfrm>
            <a:off x="1161394" y="-60993"/>
            <a:ext cx="7030500" cy="999300"/>
          </a:xfrm>
        </p:spPr>
        <p:txBody>
          <a:bodyPr/>
          <a:lstStyle/>
          <a:p>
            <a:r>
              <a:rPr lang="en-US" dirty="0"/>
              <a:t>Challenges</a:t>
            </a:r>
          </a:p>
        </p:txBody>
      </p:sp>
      <p:sp>
        <p:nvSpPr>
          <p:cNvPr id="3" name="TextBox 2">
            <a:extLst>
              <a:ext uri="{FF2B5EF4-FFF2-40B4-BE49-F238E27FC236}">
                <a16:creationId xmlns:a16="http://schemas.microsoft.com/office/drawing/2014/main" id="{AAA9D97E-8B47-A4F3-BECD-87F82D7214A0}"/>
              </a:ext>
            </a:extLst>
          </p:cNvPr>
          <p:cNvSpPr txBox="1"/>
          <p:nvPr/>
        </p:nvSpPr>
        <p:spPr>
          <a:xfrm>
            <a:off x="1311638" y="774133"/>
            <a:ext cx="7030499" cy="4401205"/>
          </a:xfrm>
          <a:prstGeom prst="rect">
            <a:avLst/>
          </a:prstGeom>
          <a:noFill/>
        </p:spPr>
        <p:txBody>
          <a:bodyPr wrap="square" rtlCol="0">
            <a:spAutoFit/>
          </a:bodyPr>
          <a:lstStyle/>
          <a:p>
            <a:pPr marL="285750" indent="-285750">
              <a:buFont typeface="Wingdings" pitchFamily="2" charset="2"/>
              <a:buChar char="Ø"/>
            </a:pPr>
            <a:r>
              <a:rPr lang="en-IN" dirty="0">
                <a:latin typeface=""/>
              </a:rPr>
              <a:t>The absence of labels in datasets poses a significant hurdle for the classification </a:t>
            </a:r>
          </a:p>
          <a:p>
            <a:r>
              <a:rPr lang="en-IN" dirty="0">
                <a:latin typeface=""/>
              </a:rPr>
              <a:t>      of text documents.</a:t>
            </a:r>
          </a:p>
          <a:p>
            <a:endParaRPr lang="en-IN" dirty="0">
              <a:latin typeface=""/>
            </a:endParaRPr>
          </a:p>
          <a:p>
            <a:pPr marL="285750" indent="-285750">
              <a:buFont typeface="Wingdings" pitchFamily="2" charset="2"/>
              <a:buChar char="Ø"/>
            </a:pPr>
            <a:r>
              <a:rPr lang="en-IN" dirty="0">
                <a:latin typeface=""/>
              </a:rPr>
              <a:t>Selecting the most effective text vectorization method (e.g., Word2Vec vs. TF-IDF) is context-dependent and impacts cluster quality.</a:t>
            </a:r>
          </a:p>
          <a:p>
            <a:endParaRPr lang="en-IN" dirty="0">
              <a:latin typeface=""/>
            </a:endParaRPr>
          </a:p>
          <a:p>
            <a:pPr marL="285750" indent="-285750">
              <a:buFont typeface="Wingdings" pitchFamily="2" charset="2"/>
              <a:buChar char="Ø"/>
            </a:pPr>
            <a:r>
              <a:rPr lang="en-IN" dirty="0">
                <a:solidFill>
                  <a:srgbClr val="1F1F1F"/>
                </a:solidFill>
                <a:latin typeface=""/>
              </a:rPr>
              <a:t>T</a:t>
            </a:r>
            <a:r>
              <a:rPr lang="en-IN" b="0" i="0" dirty="0">
                <a:solidFill>
                  <a:srgbClr val="1F1F1F"/>
                </a:solidFill>
                <a:effectLst/>
                <a:latin typeface=""/>
              </a:rPr>
              <a:t>he choice of clustering isn't an obvious choice, had to be decided basis comparative analysis</a:t>
            </a:r>
          </a:p>
          <a:p>
            <a:pPr marL="285750" indent="-285750">
              <a:buFont typeface="Wingdings" pitchFamily="2" charset="2"/>
              <a:buChar char="Ø"/>
            </a:pPr>
            <a:endParaRPr lang="en-IN" dirty="0">
              <a:solidFill>
                <a:srgbClr val="1F1F1F"/>
              </a:solidFill>
              <a:latin typeface=""/>
            </a:endParaRPr>
          </a:p>
          <a:p>
            <a:pPr marL="285750" indent="-285750">
              <a:buFont typeface="Wingdings" pitchFamily="2" charset="2"/>
              <a:buChar char="Ø"/>
            </a:pPr>
            <a:r>
              <a:rPr lang="en-IN" dirty="0">
                <a:latin typeface=""/>
              </a:rPr>
              <a:t>Assessing clustering "correctness" without true labels is difficult; internal metrics only reflect structural quality, not semantic accuracy.</a:t>
            </a:r>
          </a:p>
          <a:p>
            <a:pPr marL="285750" indent="-285750">
              <a:buFont typeface="Wingdings" pitchFamily="2" charset="2"/>
              <a:buChar char="Ø"/>
            </a:pPr>
            <a:endParaRPr lang="en-IN" dirty="0">
              <a:latin typeface=""/>
            </a:endParaRPr>
          </a:p>
          <a:p>
            <a:pPr marL="285750" indent="-285750">
              <a:buFont typeface="Wingdings" pitchFamily="2" charset="2"/>
              <a:buChar char="Ø"/>
            </a:pPr>
            <a:r>
              <a:rPr lang="en-IN" dirty="0"/>
              <a:t>Evaluating classifiers on pseudo-labels measures prediction of cluster structure, does not necessarily align with the true underlying classes.</a:t>
            </a:r>
          </a:p>
          <a:p>
            <a:pPr marL="285750" indent="-285750">
              <a:buFont typeface="Wingdings" pitchFamily="2" charset="2"/>
              <a:buChar char="Ø"/>
            </a:pPr>
            <a:endParaRPr lang="en-IN" dirty="0"/>
          </a:p>
          <a:p>
            <a:pPr marL="285750" indent="-285750">
              <a:buFont typeface="Wingdings" pitchFamily="2" charset="2"/>
              <a:buChar char="Ø"/>
            </a:pPr>
            <a:r>
              <a:rPr lang="en-IN" dirty="0"/>
              <a:t>Algorithms used for classification and clustering have been computationally intensive . </a:t>
            </a:r>
          </a:p>
          <a:p>
            <a:pPr marL="285750" indent="-285750">
              <a:buFont typeface="Wingdings" pitchFamily="2" charset="2"/>
              <a:buChar char="Ø"/>
            </a:pPr>
            <a:endParaRPr lang="en-IN" dirty="0">
              <a:latin typeface=""/>
            </a:endParaRPr>
          </a:p>
          <a:p>
            <a:pPr marL="285750" indent="-285750">
              <a:buFont typeface="Wingdings" pitchFamily="2" charset="2"/>
              <a:buChar char="Ø"/>
            </a:pPr>
            <a:endParaRPr lang="en-IN" dirty="0">
              <a:latin typeface=""/>
            </a:endParaRPr>
          </a:p>
          <a:p>
            <a:pPr marL="285750" indent="-285750">
              <a:buFont typeface="Wingdings" pitchFamily="2" charset="2"/>
              <a:buChar char="Ø"/>
            </a:pPr>
            <a:endParaRPr lang="en-US" dirty="0">
              <a:latin typeface=""/>
            </a:endParaRPr>
          </a:p>
        </p:txBody>
      </p:sp>
    </p:spTree>
    <p:extLst>
      <p:ext uri="{BB962C8B-B14F-4D97-AF65-F5344CB8AC3E}">
        <p14:creationId xmlns:p14="http://schemas.microsoft.com/office/powerpoint/2010/main" val="39501758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27BAA-D0E4-500D-2842-24F5162E1E09}"/>
              </a:ext>
            </a:extLst>
          </p:cNvPr>
          <p:cNvSpPr>
            <a:spLocks noGrp="1"/>
          </p:cNvSpPr>
          <p:nvPr>
            <p:ph type="title"/>
          </p:nvPr>
        </p:nvSpPr>
        <p:spPr>
          <a:xfrm>
            <a:off x="1202903" y="37475"/>
            <a:ext cx="7030500" cy="999300"/>
          </a:xfrm>
        </p:spPr>
        <p:txBody>
          <a:bodyPr/>
          <a:lstStyle/>
          <a:p>
            <a:r>
              <a:rPr lang="en-US" dirty="0"/>
              <a:t>Learnings</a:t>
            </a:r>
          </a:p>
        </p:txBody>
      </p:sp>
      <p:sp>
        <p:nvSpPr>
          <p:cNvPr id="3" name="TextBox 2">
            <a:extLst>
              <a:ext uri="{FF2B5EF4-FFF2-40B4-BE49-F238E27FC236}">
                <a16:creationId xmlns:a16="http://schemas.microsoft.com/office/drawing/2014/main" id="{AAA9D97E-8B47-A4F3-BECD-87F82D7214A0}"/>
              </a:ext>
            </a:extLst>
          </p:cNvPr>
          <p:cNvSpPr txBox="1"/>
          <p:nvPr/>
        </p:nvSpPr>
        <p:spPr>
          <a:xfrm>
            <a:off x="1311638" y="774133"/>
            <a:ext cx="6813031" cy="3805362"/>
          </a:xfrm>
          <a:prstGeom prst="rect">
            <a:avLst/>
          </a:prstGeom>
          <a:noFill/>
        </p:spPr>
        <p:txBody>
          <a:bodyPr wrap="square" rtlCol="0">
            <a:spAutoFit/>
          </a:bodyPr>
          <a:lstStyle/>
          <a:p>
            <a:pPr marL="285750" indent="-285750">
              <a:buFont typeface="Wingdings" pitchFamily="2" charset="2"/>
              <a:buChar char="Ø"/>
            </a:pPr>
            <a:r>
              <a:rPr lang="en-IN" dirty="0">
                <a:latin typeface=""/>
              </a:rPr>
              <a:t>Word embeddings perform better than word encodings for the text data , </a:t>
            </a:r>
          </a:p>
          <a:p>
            <a:r>
              <a:rPr lang="en-IN" dirty="0">
                <a:latin typeface=""/>
              </a:rPr>
              <a:t>      hence , Word2Vec has been preferred over TF-IDF vectorization approach .</a:t>
            </a:r>
          </a:p>
          <a:p>
            <a:endParaRPr lang="en-IN" dirty="0">
              <a:latin typeface=""/>
            </a:endParaRPr>
          </a:p>
          <a:p>
            <a:pPr marL="285750" indent="-285750">
              <a:buFont typeface="Wingdings" pitchFamily="2" charset="2"/>
              <a:buChar char="Ø"/>
            </a:pPr>
            <a:r>
              <a:rPr lang="en-IN" dirty="0"/>
              <a:t>Exploratory Data Analysis, including document statistics and embedding visualizations (PCA, t-SNE), offers valuable understanding of data characteristics.</a:t>
            </a:r>
            <a:endParaRPr lang="en-IN" dirty="0">
              <a:latin typeface=""/>
            </a:endParaRPr>
          </a:p>
          <a:p>
            <a:endParaRPr lang="en-IN" dirty="0">
              <a:latin typeface=""/>
            </a:endParaRPr>
          </a:p>
          <a:p>
            <a:pPr marL="285750" indent="-285750">
              <a:buFont typeface="Wingdings" pitchFamily="2" charset="2"/>
              <a:buChar char="Ø"/>
            </a:pPr>
            <a:r>
              <a:rPr lang="en-IN" dirty="0"/>
              <a:t>Trying different algorithms (KMeans, Agglomerative, DBSCAN) expose varied inherent structures and groupings within the document set.</a:t>
            </a:r>
          </a:p>
          <a:p>
            <a:pPr marL="285750" indent="-285750">
              <a:buFont typeface="Wingdings" pitchFamily="2" charset="2"/>
              <a:buChar char="Ø"/>
            </a:pPr>
            <a:endParaRPr lang="en-IN" dirty="0">
              <a:solidFill>
                <a:srgbClr val="1F1F1F"/>
              </a:solidFill>
              <a:latin typeface=""/>
            </a:endParaRPr>
          </a:p>
          <a:p>
            <a:pPr marL="285750" indent="-285750">
              <a:buFont typeface="Wingdings" pitchFamily="2" charset="2"/>
              <a:buChar char="Ø"/>
            </a:pPr>
            <a:r>
              <a:rPr lang="en-IN" dirty="0"/>
              <a:t>Using cluster outputs as pseudo-labels effectively leverages large unlabelled datasets for training classifiers.</a:t>
            </a:r>
            <a:endParaRPr lang="en-IN" dirty="0">
              <a:solidFill>
                <a:srgbClr val="1F1F1F"/>
              </a:solidFill>
              <a:latin typeface=""/>
            </a:endParaRPr>
          </a:p>
          <a:p>
            <a:pPr marL="285750" indent="-285750">
              <a:buFont typeface="Wingdings" pitchFamily="2" charset="2"/>
              <a:buChar char="Ø"/>
            </a:pPr>
            <a:endParaRPr lang="en-IN" dirty="0">
              <a:solidFill>
                <a:srgbClr val="1F1F1F"/>
              </a:solidFill>
              <a:latin typeface=""/>
            </a:endParaRPr>
          </a:p>
          <a:p>
            <a:pPr marL="285750" indent="-285750">
              <a:buFont typeface="Wingdings" pitchFamily="2" charset="2"/>
              <a:buChar char="Ø"/>
            </a:pPr>
            <a:r>
              <a:rPr lang="en-IN" dirty="0"/>
              <a:t>Unsupervised and semi-supervised tasks benefit greatly from an iterative approach of exploration &amp; parameter tuning.</a:t>
            </a:r>
            <a:endParaRPr lang="en-IN" dirty="0">
              <a:latin typeface=""/>
            </a:endParaRPr>
          </a:p>
          <a:p>
            <a:pPr marL="285750" indent="-285750">
              <a:buFont typeface="Wingdings" pitchFamily="2" charset="2"/>
              <a:buChar char="Ø"/>
            </a:pPr>
            <a:endParaRPr lang="en-IN" dirty="0">
              <a:latin typeface=""/>
            </a:endParaRPr>
          </a:p>
          <a:p>
            <a:pPr marL="285750" indent="-285750">
              <a:buFont typeface="Wingdings" pitchFamily="2" charset="2"/>
              <a:buChar char="Ø"/>
            </a:pPr>
            <a:endParaRPr lang="en-US" dirty="0">
              <a:latin typeface=""/>
            </a:endParaRPr>
          </a:p>
        </p:txBody>
      </p:sp>
    </p:spTree>
    <p:extLst>
      <p:ext uri="{BB962C8B-B14F-4D97-AF65-F5344CB8AC3E}">
        <p14:creationId xmlns:p14="http://schemas.microsoft.com/office/powerpoint/2010/main" val="2568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27BAA-D0E4-500D-2842-24F5162E1E09}"/>
              </a:ext>
            </a:extLst>
          </p:cNvPr>
          <p:cNvSpPr>
            <a:spLocks noGrp="1"/>
          </p:cNvSpPr>
          <p:nvPr>
            <p:ph type="title"/>
          </p:nvPr>
        </p:nvSpPr>
        <p:spPr>
          <a:xfrm>
            <a:off x="1161394" y="-60993"/>
            <a:ext cx="7030500" cy="999300"/>
          </a:xfrm>
        </p:spPr>
        <p:txBody>
          <a:bodyPr/>
          <a:lstStyle/>
          <a:p>
            <a:r>
              <a:rPr lang="en-US" dirty="0"/>
              <a:t>Conclusion </a:t>
            </a:r>
          </a:p>
        </p:txBody>
      </p:sp>
      <p:sp>
        <p:nvSpPr>
          <p:cNvPr id="3" name="TextBox 2">
            <a:extLst>
              <a:ext uri="{FF2B5EF4-FFF2-40B4-BE49-F238E27FC236}">
                <a16:creationId xmlns:a16="http://schemas.microsoft.com/office/drawing/2014/main" id="{AAA9D97E-8B47-A4F3-BECD-87F82D7214A0}"/>
              </a:ext>
            </a:extLst>
          </p:cNvPr>
          <p:cNvSpPr txBox="1"/>
          <p:nvPr/>
        </p:nvSpPr>
        <p:spPr>
          <a:xfrm>
            <a:off x="1311639" y="774133"/>
            <a:ext cx="6558198" cy="3539430"/>
          </a:xfrm>
          <a:prstGeom prst="rect">
            <a:avLst/>
          </a:prstGeom>
          <a:noFill/>
        </p:spPr>
        <p:txBody>
          <a:bodyPr wrap="square" rtlCol="0">
            <a:spAutoFit/>
          </a:bodyPr>
          <a:lstStyle/>
          <a:p>
            <a:pPr marL="285750" indent="-285750">
              <a:buFont typeface="Wingdings" pitchFamily="2" charset="2"/>
              <a:buChar char="Ø"/>
            </a:pPr>
            <a:r>
              <a:rPr lang="en-IN" dirty="0">
                <a:latin typeface=""/>
              </a:rPr>
              <a:t>Successfully implemented an </a:t>
            </a:r>
            <a:r>
              <a:rPr lang="en-IN" b="1" dirty="0">
                <a:latin typeface=""/>
              </a:rPr>
              <a:t>end-to-end</a:t>
            </a:r>
            <a:r>
              <a:rPr lang="en-IN" dirty="0">
                <a:latin typeface=""/>
              </a:rPr>
              <a:t> pipeline: data loading, robust pre-processing, diverse vectorization (Word2Vec, TF-IDF), and multiple clustering approaches.</a:t>
            </a:r>
          </a:p>
          <a:p>
            <a:endParaRPr lang="en-IN" dirty="0">
              <a:latin typeface=""/>
            </a:endParaRPr>
          </a:p>
          <a:p>
            <a:pPr marL="285750" indent="-285750">
              <a:buFont typeface="Wingdings" pitchFamily="2" charset="2"/>
              <a:buChar char="Ø"/>
            </a:pPr>
            <a:r>
              <a:rPr lang="en-IN" dirty="0">
                <a:latin typeface=""/>
              </a:rPr>
              <a:t>Demonstrated a practical </a:t>
            </a:r>
            <a:r>
              <a:rPr lang="en-IN" b="1" dirty="0">
                <a:latin typeface=""/>
              </a:rPr>
              <a:t>semi-supervised </a:t>
            </a:r>
            <a:r>
              <a:rPr lang="en-IN" dirty="0">
                <a:latin typeface=""/>
              </a:rPr>
              <a:t>learning strategy by training classifiers on cluster-derived pseudo-labels, effectively utilizing unlabelled data.</a:t>
            </a:r>
          </a:p>
          <a:p>
            <a:endParaRPr lang="en-IN" dirty="0">
              <a:latin typeface=""/>
            </a:endParaRPr>
          </a:p>
          <a:p>
            <a:pPr marL="285750" indent="-285750">
              <a:buFont typeface="Wingdings" pitchFamily="2" charset="2"/>
              <a:buChar char="Ø"/>
            </a:pPr>
            <a:r>
              <a:rPr lang="en-IN" dirty="0">
                <a:latin typeface=""/>
              </a:rPr>
              <a:t>Internal evaluation metrics proved crucial in navigating unsupervised clustering choices, highlighting the impact of algorithms, vectorization, and cluster counts.</a:t>
            </a:r>
          </a:p>
          <a:p>
            <a:endParaRPr lang="en-IN" dirty="0">
              <a:latin typeface=""/>
            </a:endParaRPr>
          </a:p>
          <a:p>
            <a:pPr marL="285750" indent="-285750">
              <a:buFont typeface="Wingdings" pitchFamily="2" charset="2"/>
              <a:buChar char="Ø"/>
            </a:pPr>
            <a:r>
              <a:rPr lang="en-IN" dirty="0">
                <a:latin typeface=""/>
              </a:rPr>
              <a:t>The </a:t>
            </a:r>
            <a:r>
              <a:rPr lang="en-IN" b="1" dirty="0">
                <a:latin typeface=""/>
              </a:rPr>
              <a:t>optimal solution </a:t>
            </a:r>
            <a:r>
              <a:rPr lang="en-IN" dirty="0">
                <a:latin typeface=""/>
              </a:rPr>
              <a:t>involves an effective combination of vectorization, clustering, and classification techniques .</a:t>
            </a:r>
          </a:p>
          <a:p>
            <a:endParaRPr lang="en-IN" dirty="0">
              <a:latin typeface=""/>
            </a:endParaRPr>
          </a:p>
          <a:p>
            <a:pPr marL="285750" indent="-285750">
              <a:buFont typeface="Wingdings" pitchFamily="2" charset="2"/>
              <a:buChar char="Ø"/>
            </a:pPr>
            <a:endParaRPr lang="en-US" dirty="0">
              <a:latin typeface=""/>
            </a:endParaRPr>
          </a:p>
        </p:txBody>
      </p:sp>
    </p:spTree>
    <p:extLst>
      <p:ext uri="{BB962C8B-B14F-4D97-AF65-F5344CB8AC3E}">
        <p14:creationId xmlns:p14="http://schemas.microsoft.com/office/powerpoint/2010/main" val="2885926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19"/>
          <p:cNvSpPr txBox="1">
            <a:spLocks noGrp="1"/>
          </p:cNvSpPr>
          <p:nvPr>
            <p:ph type="ctrTitle"/>
          </p:nvPr>
        </p:nvSpPr>
        <p:spPr>
          <a:xfrm>
            <a:off x="1075942" y="626177"/>
            <a:ext cx="4748760" cy="2027564"/>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br>
              <a:rPr lang="en" sz="2800" dirty="0"/>
            </a:br>
            <a:br>
              <a:rPr lang="en" sz="2800" dirty="0"/>
            </a:br>
            <a:r>
              <a:rPr lang="en" sz="2800" dirty="0"/>
              <a:t>Image Processing</a:t>
            </a:r>
            <a:endParaRPr sz="2800" dirty="0"/>
          </a:p>
        </p:txBody>
      </p:sp>
      <p:pic>
        <p:nvPicPr>
          <p:cNvPr id="403" name="Google Shape;403;p19"/>
          <p:cNvPicPr preferRelativeResize="0"/>
          <p:nvPr/>
        </p:nvPicPr>
        <p:blipFill rotWithShape="1">
          <a:blip r:embed="rId3">
            <a:alphaModFix/>
          </a:blip>
          <a:srcRect/>
          <a:stretch/>
        </p:blipFill>
        <p:spPr>
          <a:xfrm>
            <a:off x="5993984" y="976898"/>
            <a:ext cx="1360127" cy="132612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21"/>
          <p:cNvSpPr txBox="1">
            <a:spLocks noGrp="1"/>
          </p:cNvSpPr>
          <p:nvPr>
            <p:ph type="title"/>
          </p:nvPr>
        </p:nvSpPr>
        <p:spPr>
          <a:xfrm>
            <a:off x="1303799" y="96404"/>
            <a:ext cx="7030500" cy="64836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Introduction &amp; Data Set </a:t>
            </a:r>
            <a:endParaRPr dirty="0"/>
          </a:p>
        </p:txBody>
      </p:sp>
      <p:sp>
        <p:nvSpPr>
          <p:cNvPr id="416" name="Google Shape;416;p21"/>
          <p:cNvSpPr txBox="1">
            <a:spLocks noGrp="1"/>
          </p:cNvSpPr>
          <p:nvPr>
            <p:ph type="body" idx="1"/>
          </p:nvPr>
        </p:nvSpPr>
        <p:spPr>
          <a:xfrm>
            <a:off x="1363760" y="744773"/>
            <a:ext cx="7030500" cy="1541227"/>
          </a:xfrm>
          <a:prstGeom prst="rect">
            <a:avLst/>
          </a:prstGeom>
          <a:noFill/>
          <a:ln>
            <a:noFill/>
          </a:ln>
        </p:spPr>
        <p:txBody>
          <a:bodyPr spcFirstLastPara="1" wrap="square" lIns="91425" tIns="91425" rIns="91425" bIns="91425" anchor="t" anchorCtr="0">
            <a:noAutofit/>
          </a:bodyPr>
          <a:lstStyle/>
          <a:p>
            <a:pPr marL="146050" lvl="0" indent="0" algn="l" rtl="0">
              <a:lnSpc>
                <a:spcPct val="50000"/>
              </a:lnSpc>
              <a:spcBef>
                <a:spcPts val="1600"/>
              </a:spcBef>
              <a:spcAft>
                <a:spcPts val="0"/>
              </a:spcAft>
              <a:buSzPts val="1300"/>
              <a:buNone/>
            </a:pPr>
            <a:r>
              <a:rPr lang="en" b="1" dirty="0">
                <a:solidFill>
                  <a:srgbClr val="0070C0"/>
                </a:solidFill>
              </a:rPr>
              <a:t>OBSERVATIONS :</a:t>
            </a:r>
            <a:endParaRPr lang="en" dirty="0"/>
          </a:p>
          <a:p>
            <a:pPr lvl="0" algn="l" rtl="0">
              <a:lnSpc>
                <a:spcPct val="50000"/>
              </a:lnSpc>
              <a:spcBef>
                <a:spcPts val="1600"/>
              </a:spcBef>
              <a:spcAft>
                <a:spcPts val="0"/>
              </a:spcAft>
              <a:buSzPts val="1300"/>
              <a:buFont typeface="Wingdings" pitchFamily="2" charset="2"/>
              <a:buChar char="Ø"/>
            </a:pPr>
            <a:r>
              <a:rPr lang="en" dirty="0"/>
              <a:t>The dataset contains a Numpy array of shape (60000, 1, 28, 28) </a:t>
            </a:r>
          </a:p>
          <a:p>
            <a:pPr lvl="0" algn="l" rtl="0">
              <a:lnSpc>
                <a:spcPct val="50000"/>
              </a:lnSpc>
              <a:spcBef>
                <a:spcPts val="1600"/>
              </a:spcBef>
              <a:spcAft>
                <a:spcPts val="0"/>
              </a:spcAft>
              <a:buSzPts val="1300"/>
              <a:buFont typeface="Wingdings" pitchFamily="2" charset="2"/>
              <a:buChar char="Ø"/>
            </a:pPr>
            <a:r>
              <a:rPr lang="en" dirty="0"/>
              <a:t>Shape of X_train: (60000, 1, 28, 28)</a:t>
            </a:r>
          </a:p>
          <a:p>
            <a:pPr lvl="0" algn="l" rtl="0">
              <a:lnSpc>
                <a:spcPct val="50000"/>
              </a:lnSpc>
              <a:spcBef>
                <a:spcPts val="1600"/>
              </a:spcBef>
              <a:spcAft>
                <a:spcPts val="0"/>
              </a:spcAft>
              <a:buSzPts val="1300"/>
              <a:buFont typeface="Wingdings" pitchFamily="2" charset="2"/>
              <a:buChar char="Ø"/>
            </a:pPr>
            <a:r>
              <a:rPr lang="en" dirty="0"/>
              <a:t>Sample 10 images from the dataset</a:t>
            </a:r>
            <a:endParaRPr dirty="0"/>
          </a:p>
        </p:txBody>
      </p:sp>
      <p:pic>
        <p:nvPicPr>
          <p:cNvPr id="2" name="Picture 1">
            <a:extLst>
              <a:ext uri="{FF2B5EF4-FFF2-40B4-BE49-F238E27FC236}">
                <a16:creationId xmlns:a16="http://schemas.microsoft.com/office/drawing/2014/main" id="{0D8E4CC1-899C-D191-EE3C-015211BF8799}"/>
              </a:ext>
            </a:extLst>
          </p:cNvPr>
          <p:cNvPicPr>
            <a:picLocks noChangeAspect="1"/>
          </p:cNvPicPr>
          <p:nvPr/>
        </p:nvPicPr>
        <p:blipFill>
          <a:blip r:embed="rId3"/>
          <a:stretch>
            <a:fillRect/>
          </a:stretch>
        </p:blipFill>
        <p:spPr>
          <a:xfrm>
            <a:off x="1391923" y="2571750"/>
            <a:ext cx="6974174" cy="161188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
          <p:cNvSpPr txBox="1">
            <a:spLocks noGrp="1"/>
          </p:cNvSpPr>
          <p:nvPr>
            <p:ph type="title"/>
          </p:nvPr>
        </p:nvSpPr>
        <p:spPr>
          <a:xfrm>
            <a:off x="1181199" y="0"/>
            <a:ext cx="7030500" cy="99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Executive Summary </a:t>
            </a:r>
            <a:endParaRPr dirty="0"/>
          </a:p>
        </p:txBody>
      </p:sp>
      <p:sp>
        <p:nvSpPr>
          <p:cNvPr id="299" name="Google Shape;299;p4"/>
          <p:cNvSpPr txBox="1">
            <a:spLocks noGrp="1"/>
          </p:cNvSpPr>
          <p:nvPr>
            <p:ph type="body" idx="1"/>
          </p:nvPr>
        </p:nvSpPr>
        <p:spPr>
          <a:xfrm>
            <a:off x="1058304" y="452989"/>
            <a:ext cx="7276290" cy="4082486"/>
          </a:xfrm>
          <a:prstGeom prst="rect">
            <a:avLst/>
          </a:prstGeom>
          <a:noFill/>
          <a:ln>
            <a:noFill/>
          </a:ln>
        </p:spPr>
        <p:txBody>
          <a:bodyPr spcFirstLastPara="1" wrap="square" lIns="91425" tIns="91425" rIns="91425" bIns="91425" anchor="t" anchorCtr="0">
            <a:noAutofit/>
          </a:bodyPr>
          <a:lstStyle/>
          <a:p>
            <a:pPr marL="146050" lvl="0" indent="0" algn="l" rtl="0">
              <a:lnSpc>
                <a:spcPct val="115000"/>
              </a:lnSpc>
              <a:spcBef>
                <a:spcPts val="0"/>
              </a:spcBef>
              <a:spcAft>
                <a:spcPts val="0"/>
              </a:spcAft>
              <a:buSzPts val="1300"/>
              <a:buNone/>
            </a:pPr>
            <a:r>
              <a:rPr lang="en" sz="1600" b="1" dirty="0">
                <a:solidFill>
                  <a:srgbClr val="0070C0"/>
                </a:solidFill>
              </a:rPr>
              <a:t>Text Processing </a:t>
            </a:r>
          </a:p>
          <a:p>
            <a:pPr marL="146050" lvl="0" indent="0" algn="l" rtl="0">
              <a:lnSpc>
                <a:spcPct val="115000"/>
              </a:lnSpc>
              <a:spcBef>
                <a:spcPts val="0"/>
              </a:spcBef>
              <a:spcAft>
                <a:spcPts val="0"/>
              </a:spcAft>
              <a:buSzPts val="1300"/>
              <a:buNone/>
            </a:pPr>
            <a:endParaRPr lang="en" sz="1600" b="1" dirty="0">
              <a:solidFill>
                <a:srgbClr val="0070C0"/>
              </a:solidFill>
            </a:endParaRPr>
          </a:p>
          <a:p>
            <a:pPr marL="457200" lvl="1" indent="-311150">
              <a:lnSpc>
                <a:spcPct val="100000"/>
              </a:lnSpc>
              <a:spcBef>
                <a:spcPts val="0"/>
              </a:spcBef>
              <a:buSzPts val="1300"/>
              <a:buFont typeface="Wingdings" pitchFamily="2" charset="2"/>
              <a:buChar char="Ø"/>
            </a:pPr>
            <a:r>
              <a:rPr lang="en" sz="1300" b="1" dirty="0"/>
              <a:t>Problem Overview: </a:t>
            </a:r>
            <a:r>
              <a:rPr lang="en" sz="1300" dirty="0"/>
              <a:t>Performing clustering to classification on a corpus of documents where each document belongs to one of the 5 topics . Documents are unlabeled raw text.</a:t>
            </a:r>
            <a:endParaRPr sz="1300" dirty="0"/>
          </a:p>
          <a:p>
            <a:pPr marL="457200" lvl="1" indent="-311150">
              <a:lnSpc>
                <a:spcPct val="100000"/>
              </a:lnSpc>
              <a:spcBef>
                <a:spcPts val="0"/>
              </a:spcBef>
              <a:buSzPts val="1300"/>
              <a:buFont typeface="Wingdings" pitchFamily="2" charset="2"/>
              <a:buChar char="Ø"/>
            </a:pPr>
            <a:endParaRPr lang="en" sz="1300" dirty="0"/>
          </a:p>
          <a:p>
            <a:pPr marL="457200" lvl="1" indent="-311150">
              <a:lnSpc>
                <a:spcPct val="100000"/>
              </a:lnSpc>
              <a:spcBef>
                <a:spcPts val="0"/>
              </a:spcBef>
              <a:buSzPts val="1300"/>
              <a:buFont typeface="Wingdings" pitchFamily="2" charset="2"/>
              <a:buChar char="Ø"/>
            </a:pPr>
            <a:r>
              <a:rPr lang="en" sz="1300" b="1" dirty="0"/>
              <a:t>Approach</a:t>
            </a:r>
            <a:r>
              <a:rPr lang="en" sz="1300" dirty="0"/>
              <a:t> : </a:t>
            </a:r>
          </a:p>
          <a:p>
            <a:pPr lvl="1" indent="-311150">
              <a:lnSpc>
                <a:spcPct val="100000"/>
              </a:lnSpc>
              <a:spcBef>
                <a:spcPts val="0"/>
              </a:spcBef>
              <a:buSzPts val="1300"/>
              <a:buFont typeface="Wingdings" pitchFamily="2" charset="2"/>
              <a:buChar char="Ø"/>
            </a:pPr>
            <a:r>
              <a:rPr lang="en" sz="1300" dirty="0"/>
              <a:t>Our appr</a:t>
            </a:r>
            <a:r>
              <a:rPr lang="en-IN" sz="1300" dirty="0"/>
              <a:t>oa</a:t>
            </a:r>
            <a:r>
              <a:rPr lang="en" sz="1300" dirty="0"/>
              <a:t>ch includes Data Preprocessing , EDA , Vectorization , Clustering &amp; finally </a:t>
            </a:r>
            <a:r>
              <a:rPr lang="en-IN" sz="1300" dirty="0"/>
              <a:t>t</a:t>
            </a:r>
            <a:r>
              <a:rPr lang="en" sz="1300" dirty="0"/>
              <a:t>raining a classifier on the cluster </a:t>
            </a:r>
            <a:r>
              <a:rPr lang="en-IN" sz="1300" dirty="0"/>
              <a:t>L</a:t>
            </a:r>
            <a:r>
              <a:rPr lang="en" sz="1300" dirty="0"/>
              <a:t>abels . The below mind map gives a graphical representation of our approach .</a:t>
            </a:r>
          </a:p>
          <a:p>
            <a:pPr marL="603250" lvl="1" indent="0">
              <a:lnSpc>
                <a:spcPct val="100000"/>
              </a:lnSpc>
              <a:spcBef>
                <a:spcPts val="0"/>
              </a:spcBef>
              <a:buSzPts val="1300"/>
              <a:buNone/>
            </a:pPr>
            <a:endParaRPr lang="en" sz="1300" dirty="0"/>
          </a:p>
          <a:p>
            <a:pPr marL="603250" lvl="1" indent="0">
              <a:lnSpc>
                <a:spcPct val="100000"/>
              </a:lnSpc>
              <a:spcBef>
                <a:spcPts val="0"/>
              </a:spcBef>
              <a:buSzPts val="1300"/>
              <a:buNone/>
            </a:pPr>
            <a:endParaRPr lang="en" sz="1300" dirty="0"/>
          </a:p>
          <a:p>
            <a:pPr marL="603250" lvl="1" indent="0">
              <a:lnSpc>
                <a:spcPct val="100000"/>
              </a:lnSpc>
              <a:spcBef>
                <a:spcPts val="0"/>
              </a:spcBef>
              <a:buSzPts val="1300"/>
              <a:buNone/>
            </a:pPr>
            <a:endParaRPr lang="en" sz="1300" dirty="0"/>
          </a:p>
          <a:p>
            <a:pPr marL="603250" lvl="1" indent="0">
              <a:lnSpc>
                <a:spcPct val="100000"/>
              </a:lnSpc>
              <a:spcBef>
                <a:spcPts val="0"/>
              </a:spcBef>
              <a:buSzPts val="1300"/>
              <a:buNone/>
            </a:pPr>
            <a:endParaRPr lang="en" sz="1300" dirty="0"/>
          </a:p>
          <a:p>
            <a:pPr marL="603250" lvl="1" indent="0">
              <a:lnSpc>
                <a:spcPct val="100000"/>
              </a:lnSpc>
              <a:spcBef>
                <a:spcPts val="0"/>
              </a:spcBef>
              <a:buSzPts val="1300"/>
              <a:buNone/>
            </a:pPr>
            <a:endParaRPr sz="1300" dirty="0"/>
          </a:p>
          <a:p>
            <a:pPr marL="825500" lvl="1" indent="-285750">
              <a:lnSpc>
                <a:spcPct val="100000"/>
              </a:lnSpc>
              <a:spcBef>
                <a:spcPts val="0"/>
              </a:spcBef>
              <a:buSzPts val="1300"/>
              <a:buFont typeface="Wingdings" pitchFamily="2" charset="2"/>
              <a:buChar char="Ø"/>
            </a:pPr>
            <a:endParaRPr lang="en-US" sz="1300" b="1" dirty="0"/>
          </a:p>
          <a:p>
            <a:pPr marL="825500" lvl="1" indent="-285750">
              <a:lnSpc>
                <a:spcPct val="100000"/>
              </a:lnSpc>
              <a:spcBef>
                <a:spcPts val="0"/>
              </a:spcBef>
              <a:buSzPts val="1300"/>
              <a:buFont typeface="Wingdings" pitchFamily="2" charset="2"/>
              <a:buChar char="Ø"/>
            </a:pPr>
            <a:endParaRPr lang="en-US" sz="1300" b="1" dirty="0"/>
          </a:p>
          <a:p>
            <a:pPr marL="825500" lvl="1" indent="-285750">
              <a:lnSpc>
                <a:spcPct val="100000"/>
              </a:lnSpc>
              <a:spcBef>
                <a:spcPts val="0"/>
              </a:spcBef>
              <a:buSzPts val="1300"/>
              <a:buFont typeface="Wingdings" pitchFamily="2" charset="2"/>
              <a:buChar char="Ø"/>
            </a:pPr>
            <a:endParaRPr lang="en-US" sz="1300" b="1" dirty="0"/>
          </a:p>
          <a:p>
            <a:pPr marL="825500" lvl="1" indent="-285750">
              <a:lnSpc>
                <a:spcPct val="100000"/>
              </a:lnSpc>
              <a:spcBef>
                <a:spcPts val="0"/>
              </a:spcBef>
              <a:buSzPts val="1300"/>
              <a:buFont typeface="Wingdings" pitchFamily="2" charset="2"/>
              <a:buChar char="Ø"/>
            </a:pPr>
            <a:endParaRPr lang="en-US" sz="1300" b="1" dirty="0"/>
          </a:p>
          <a:p>
            <a:pPr marL="825500" lvl="1" indent="-285750">
              <a:lnSpc>
                <a:spcPct val="100000"/>
              </a:lnSpc>
              <a:spcBef>
                <a:spcPts val="0"/>
              </a:spcBef>
              <a:buSzPts val="1300"/>
              <a:buFont typeface="Wingdings" pitchFamily="2" charset="2"/>
              <a:buChar char="Ø"/>
            </a:pPr>
            <a:endParaRPr lang="en-US" sz="1300" b="1" dirty="0"/>
          </a:p>
          <a:p>
            <a:pPr marL="825500" lvl="1" indent="-285750">
              <a:lnSpc>
                <a:spcPct val="100000"/>
              </a:lnSpc>
              <a:spcBef>
                <a:spcPts val="0"/>
              </a:spcBef>
              <a:buSzPts val="1300"/>
              <a:buFont typeface="Wingdings" pitchFamily="2" charset="2"/>
              <a:buChar char="Ø"/>
            </a:pPr>
            <a:endParaRPr lang="en-US" sz="1300" b="1" dirty="0"/>
          </a:p>
          <a:p>
            <a:pPr marL="825500" lvl="1" indent="-285750">
              <a:lnSpc>
                <a:spcPct val="100000"/>
              </a:lnSpc>
              <a:spcBef>
                <a:spcPts val="0"/>
              </a:spcBef>
              <a:buSzPts val="1300"/>
              <a:buFont typeface="Wingdings" pitchFamily="2" charset="2"/>
              <a:buChar char="Ø"/>
            </a:pPr>
            <a:endParaRPr lang="en-US" sz="1300" b="1" dirty="0"/>
          </a:p>
          <a:p>
            <a:pPr marL="825500" lvl="1" indent="-285750">
              <a:lnSpc>
                <a:spcPct val="100000"/>
              </a:lnSpc>
              <a:spcBef>
                <a:spcPts val="0"/>
              </a:spcBef>
              <a:buSzPts val="1300"/>
              <a:buFont typeface="Wingdings" pitchFamily="2" charset="2"/>
              <a:buChar char="Ø"/>
            </a:pPr>
            <a:endParaRPr lang="en-US" sz="1300" b="1" dirty="0"/>
          </a:p>
          <a:p>
            <a:pPr marL="825500" lvl="1" indent="-285750">
              <a:lnSpc>
                <a:spcPct val="100000"/>
              </a:lnSpc>
              <a:spcBef>
                <a:spcPts val="0"/>
              </a:spcBef>
              <a:buSzPts val="1300"/>
              <a:buFont typeface="Wingdings" pitchFamily="2" charset="2"/>
              <a:buChar char="Ø"/>
            </a:pPr>
            <a:endParaRPr lang="en-US" sz="1300" b="1" dirty="0"/>
          </a:p>
          <a:p>
            <a:pPr marL="825500" lvl="1" indent="-285750">
              <a:lnSpc>
                <a:spcPct val="100000"/>
              </a:lnSpc>
              <a:spcBef>
                <a:spcPts val="0"/>
              </a:spcBef>
              <a:buSzPts val="1300"/>
              <a:buFont typeface="Wingdings" pitchFamily="2" charset="2"/>
              <a:buChar char="Ø"/>
            </a:pPr>
            <a:endParaRPr lang="en-US" sz="1300" b="1" dirty="0"/>
          </a:p>
          <a:p>
            <a:pPr marL="825500" lvl="1" indent="-285750">
              <a:lnSpc>
                <a:spcPct val="100000"/>
              </a:lnSpc>
              <a:spcBef>
                <a:spcPts val="0"/>
              </a:spcBef>
              <a:buSzPts val="1300"/>
              <a:buFont typeface="Wingdings" pitchFamily="2" charset="2"/>
              <a:buChar char="Ø"/>
            </a:pPr>
            <a:endParaRPr sz="1300" dirty="0"/>
          </a:p>
          <a:p>
            <a:pPr marL="457200" lvl="0" indent="0" algn="l" rtl="0">
              <a:lnSpc>
                <a:spcPct val="115000"/>
              </a:lnSpc>
              <a:spcBef>
                <a:spcPts val="3200"/>
              </a:spcBef>
              <a:spcAft>
                <a:spcPts val="1600"/>
              </a:spcAft>
              <a:buSzPts val="1300"/>
              <a:buNone/>
            </a:pPr>
            <a:endParaRPr sz="1300" dirty="0"/>
          </a:p>
        </p:txBody>
      </p:sp>
      <p:pic>
        <p:nvPicPr>
          <p:cNvPr id="3" name="Picture 2">
            <a:extLst>
              <a:ext uri="{FF2B5EF4-FFF2-40B4-BE49-F238E27FC236}">
                <a16:creationId xmlns:a16="http://schemas.microsoft.com/office/drawing/2014/main" id="{5260E82B-E828-07D4-BED0-C86FBA7B64C9}"/>
              </a:ext>
            </a:extLst>
          </p:cNvPr>
          <p:cNvPicPr>
            <a:picLocks noChangeAspect="1"/>
          </p:cNvPicPr>
          <p:nvPr/>
        </p:nvPicPr>
        <p:blipFill>
          <a:blip r:embed="rId3"/>
          <a:stretch>
            <a:fillRect/>
          </a:stretch>
        </p:blipFill>
        <p:spPr>
          <a:xfrm>
            <a:off x="1719448" y="2629261"/>
            <a:ext cx="4531450" cy="243765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21"/>
          <p:cNvSpPr txBox="1">
            <a:spLocks noGrp="1"/>
          </p:cNvSpPr>
          <p:nvPr>
            <p:ph type="title"/>
          </p:nvPr>
        </p:nvSpPr>
        <p:spPr>
          <a:xfrm>
            <a:off x="1303799" y="96404"/>
            <a:ext cx="7030500" cy="64836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Initial Data Exploration Mind map</a:t>
            </a:r>
            <a:endParaRPr dirty="0"/>
          </a:p>
        </p:txBody>
      </p:sp>
      <p:pic>
        <p:nvPicPr>
          <p:cNvPr id="5" name="Picture 4">
            <a:extLst>
              <a:ext uri="{FF2B5EF4-FFF2-40B4-BE49-F238E27FC236}">
                <a16:creationId xmlns:a16="http://schemas.microsoft.com/office/drawing/2014/main" id="{8545CDD7-60B6-8BA3-6C10-AEC40090FF9A}"/>
              </a:ext>
            </a:extLst>
          </p:cNvPr>
          <p:cNvPicPr>
            <a:picLocks noChangeAspect="1"/>
          </p:cNvPicPr>
          <p:nvPr/>
        </p:nvPicPr>
        <p:blipFill rotWithShape="1">
          <a:blip r:embed="rId3"/>
          <a:srcRect l="4991"/>
          <a:stretch/>
        </p:blipFill>
        <p:spPr>
          <a:xfrm>
            <a:off x="757003" y="1559502"/>
            <a:ext cx="8053052" cy="2585277"/>
          </a:xfrm>
          <a:prstGeom prst="rect">
            <a:avLst/>
          </a:prstGeom>
        </p:spPr>
      </p:pic>
    </p:spTree>
    <p:extLst>
      <p:ext uri="{BB962C8B-B14F-4D97-AF65-F5344CB8AC3E}">
        <p14:creationId xmlns:p14="http://schemas.microsoft.com/office/powerpoint/2010/main" val="35003645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4">
          <a:extLst>
            <a:ext uri="{FF2B5EF4-FFF2-40B4-BE49-F238E27FC236}">
              <a16:creationId xmlns:a16="http://schemas.microsoft.com/office/drawing/2014/main" id="{1EB21672-558F-C54F-E824-08BB7A5161F4}"/>
            </a:ext>
          </a:extLst>
        </p:cNvPr>
        <p:cNvGrpSpPr/>
        <p:nvPr/>
      </p:nvGrpSpPr>
      <p:grpSpPr>
        <a:xfrm>
          <a:off x="0" y="0"/>
          <a:ext cx="0" cy="0"/>
          <a:chOff x="0" y="0"/>
          <a:chExt cx="0" cy="0"/>
        </a:xfrm>
      </p:grpSpPr>
      <p:sp>
        <p:nvSpPr>
          <p:cNvPr id="415" name="Google Shape;415;p21">
            <a:extLst>
              <a:ext uri="{FF2B5EF4-FFF2-40B4-BE49-F238E27FC236}">
                <a16:creationId xmlns:a16="http://schemas.microsoft.com/office/drawing/2014/main" id="{38D99C63-8453-4ACC-C3EA-D27764763A78}"/>
              </a:ext>
            </a:extLst>
          </p:cNvPr>
          <p:cNvSpPr txBox="1">
            <a:spLocks noGrp="1"/>
          </p:cNvSpPr>
          <p:nvPr>
            <p:ph type="title"/>
          </p:nvPr>
        </p:nvSpPr>
        <p:spPr>
          <a:xfrm>
            <a:off x="1363760" y="301650"/>
            <a:ext cx="7030500" cy="99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Single Image Analysis</a:t>
            </a:r>
            <a:endParaRPr dirty="0"/>
          </a:p>
        </p:txBody>
      </p:sp>
      <p:sp>
        <p:nvSpPr>
          <p:cNvPr id="416" name="Google Shape;416;p21">
            <a:extLst>
              <a:ext uri="{FF2B5EF4-FFF2-40B4-BE49-F238E27FC236}">
                <a16:creationId xmlns:a16="http://schemas.microsoft.com/office/drawing/2014/main" id="{14CE589A-85E4-BEB8-4C74-689BB6942D21}"/>
              </a:ext>
            </a:extLst>
          </p:cNvPr>
          <p:cNvSpPr txBox="1">
            <a:spLocks noGrp="1"/>
          </p:cNvSpPr>
          <p:nvPr>
            <p:ph type="body" idx="1"/>
          </p:nvPr>
        </p:nvSpPr>
        <p:spPr>
          <a:xfrm>
            <a:off x="1288810" y="1091088"/>
            <a:ext cx="7030500" cy="2541600"/>
          </a:xfrm>
          <a:prstGeom prst="rect">
            <a:avLst/>
          </a:prstGeom>
          <a:noFill/>
          <a:ln>
            <a:noFill/>
          </a:ln>
        </p:spPr>
        <p:txBody>
          <a:bodyPr spcFirstLastPara="1" wrap="square" lIns="91425" tIns="91425" rIns="91425" bIns="91425" anchor="t" anchorCtr="0">
            <a:noAutofit/>
          </a:bodyPr>
          <a:lstStyle/>
          <a:p>
            <a:pPr>
              <a:buFont typeface="Wingdings" pitchFamily="2" charset="2"/>
              <a:buChar char="Ø"/>
            </a:pPr>
            <a:r>
              <a:rPr lang="en-US" dirty="0"/>
              <a:t>In the below graph we can see the </a:t>
            </a:r>
            <a:r>
              <a:rPr lang="en-US" b="1" dirty="0"/>
              <a:t>x-axis</a:t>
            </a:r>
            <a:r>
              <a:rPr lang="en-US" dirty="0"/>
              <a:t> represents the range of pixel values from 0 to 255 .</a:t>
            </a:r>
          </a:p>
          <a:p>
            <a:pPr>
              <a:buFont typeface="Wingdings" pitchFamily="2" charset="2"/>
              <a:buChar char="Ø"/>
            </a:pPr>
            <a:r>
              <a:rPr lang="en-US" dirty="0"/>
              <a:t>The </a:t>
            </a:r>
            <a:r>
              <a:rPr lang="en-US" b="1" dirty="0"/>
              <a:t>y-axis</a:t>
            </a:r>
            <a:r>
              <a:rPr lang="en-US" dirty="0"/>
              <a:t> represents frequency of pixels</a:t>
            </a:r>
          </a:p>
          <a:p>
            <a:pPr>
              <a:buFont typeface="Wingdings" pitchFamily="2" charset="2"/>
              <a:buChar char="Ø"/>
            </a:pPr>
            <a:r>
              <a:rPr lang="en-US" dirty="0"/>
              <a:t>The data values are normalized as they range between 0 and 1.</a:t>
            </a:r>
          </a:p>
          <a:p>
            <a:pPr>
              <a:buNone/>
            </a:pPr>
            <a:endParaRPr lang="en-US" dirty="0"/>
          </a:p>
          <a:p>
            <a:pPr>
              <a:buNone/>
            </a:pPr>
            <a:endParaRPr lang="en-US" dirty="0"/>
          </a:p>
          <a:p>
            <a:pPr>
              <a:buNone/>
            </a:pPr>
            <a:r>
              <a:rPr lang="en-US" b="1" dirty="0"/>
              <a:t>Stats :</a:t>
            </a:r>
          </a:p>
          <a:p>
            <a:pPr>
              <a:buNone/>
            </a:pPr>
            <a:endParaRPr lang="en-US" b="1" dirty="0"/>
          </a:p>
          <a:p>
            <a:pPr>
              <a:buFont typeface="Arial" panose="020B0604020202020204" pitchFamily="34" charset="0"/>
              <a:buChar char="•"/>
            </a:pPr>
            <a:r>
              <a:rPr lang="en-US" b="1" dirty="0">
                <a:solidFill>
                  <a:srgbClr val="0070C0"/>
                </a:solidFill>
              </a:rPr>
              <a:t>Mean pixel value </a:t>
            </a:r>
            <a:r>
              <a:rPr lang="en-US" b="1" dirty="0"/>
              <a:t>is 0.13</a:t>
            </a:r>
            <a:r>
              <a:rPr lang="en-US" dirty="0"/>
              <a:t> </a:t>
            </a:r>
          </a:p>
          <a:p>
            <a:pPr>
              <a:buFont typeface="Arial" panose="020B0604020202020204" pitchFamily="34" charset="0"/>
              <a:buChar char="•"/>
            </a:pPr>
            <a:r>
              <a:rPr lang="en-US" b="1" dirty="0">
                <a:solidFill>
                  <a:srgbClr val="0070C0"/>
                </a:solidFill>
              </a:rPr>
              <a:t>Std deviation </a:t>
            </a:r>
            <a:r>
              <a:rPr lang="en-US" b="1" dirty="0"/>
              <a:t>is 0.31</a:t>
            </a:r>
            <a:endParaRPr lang="en-US" dirty="0"/>
          </a:p>
        </p:txBody>
      </p:sp>
      <p:pic>
        <p:nvPicPr>
          <p:cNvPr id="1026" name="Picture 2">
            <a:extLst>
              <a:ext uri="{FF2B5EF4-FFF2-40B4-BE49-F238E27FC236}">
                <a16:creationId xmlns:a16="http://schemas.microsoft.com/office/drawing/2014/main" id="{F8BD590A-0DC3-726F-37DF-6C8E59F8CD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4662" y="2361888"/>
            <a:ext cx="4211937" cy="2328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86172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2"/>
          <p:cNvSpPr txBox="1">
            <a:spLocks noGrp="1"/>
          </p:cNvSpPr>
          <p:nvPr>
            <p:ph type="title"/>
          </p:nvPr>
        </p:nvSpPr>
        <p:spPr>
          <a:xfrm>
            <a:off x="1263737" y="148445"/>
            <a:ext cx="7030500" cy="99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2800"/>
              <a:buFont typeface="Arial"/>
              <a:buNone/>
            </a:pPr>
            <a:r>
              <a:rPr lang="en-US" dirty="0"/>
              <a:t>Data Preprocessing </a:t>
            </a:r>
            <a:endParaRPr dirty="0"/>
          </a:p>
          <a:p>
            <a:pPr marL="0" lvl="0" indent="0" algn="l" rtl="0">
              <a:lnSpc>
                <a:spcPct val="100000"/>
              </a:lnSpc>
              <a:spcBef>
                <a:spcPts val="0"/>
              </a:spcBef>
              <a:spcAft>
                <a:spcPts val="0"/>
              </a:spcAft>
              <a:buSzPts val="2800"/>
              <a:buNone/>
            </a:pPr>
            <a:endParaRPr dirty="0"/>
          </a:p>
        </p:txBody>
      </p:sp>
      <p:sp>
        <p:nvSpPr>
          <p:cNvPr id="424" name="Google Shape;424;p22"/>
          <p:cNvSpPr txBox="1">
            <a:spLocks noGrp="1"/>
          </p:cNvSpPr>
          <p:nvPr>
            <p:ph type="body" idx="1"/>
          </p:nvPr>
        </p:nvSpPr>
        <p:spPr>
          <a:xfrm>
            <a:off x="1160223" y="1147744"/>
            <a:ext cx="6720040" cy="2637271"/>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buSzPts val="1300"/>
              <a:buFont typeface="Wingdings" pitchFamily="2" charset="2"/>
              <a:buChar char="Ø"/>
            </a:pPr>
            <a:r>
              <a:rPr lang="en" b="1" dirty="0"/>
              <a:t>Reshaping and Flattening : </a:t>
            </a:r>
            <a:r>
              <a:rPr lang="en-US" dirty="0"/>
              <a:t>We </a:t>
            </a:r>
            <a:r>
              <a:rPr lang="en-US" b="1" dirty="0"/>
              <a:t>flattened the  images</a:t>
            </a:r>
            <a:r>
              <a:rPr lang="en-US" dirty="0"/>
              <a:t> to</a:t>
            </a:r>
            <a:r>
              <a:rPr lang="en-US" b="1" dirty="0"/>
              <a:t> </a:t>
            </a:r>
            <a:r>
              <a:rPr lang="en-US" dirty="0"/>
              <a:t>convert</a:t>
            </a:r>
            <a:r>
              <a:rPr lang="en-US" b="1" dirty="0"/>
              <a:t> </a:t>
            </a:r>
            <a:r>
              <a:rPr lang="en-US" dirty="0"/>
              <a:t>from </a:t>
            </a:r>
            <a:r>
              <a:rPr lang="en-US" b="1" dirty="0"/>
              <a:t>2D image data </a:t>
            </a:r>
            <a:r>
              <a:rPr lang="en-US" dirty="0"/>
              <a:t>to</a:t>
            </a:r>
            <a:r>
              <a:rPr lang="en-US" b="1" dirty="0"/>
              <a:t> a 1D vector </a:t>
            </a:r>
          </a:p>
          <a:p>
            <a:pPr lvl="0" algn="l" rtl="0">
              <a:lnSpc>
                <a:spcPct val="115000"/>
              </a:lnSpc>
              <a:spcBef>
                <a:spcPts val="0"/>
              </a:spcBef>
              <a:spcAft>
                <a:spcPts val="0"/>
              </a:spcAft>
              <a:buSzPts val="1300"/>
              <a:buFont typeface="Wingdings" pitchFamily="2" charset="2"/>
              <a:buChar char="Ø"/>
            </a:pPr>
            <a:endParaRPr lang="en-US" b="1" dirty="0"/>
          </a:p>
          <a:p>
            <a:pPr lvl="0" algn="l" rtl="0">
              <a:lnSpc>
                <a:spcPct val="115000"/>
              </a:lnSpc>
              <a:spcBef>
                <a:spcPts val="0"/>
              </a:spcBef>
              <a:spcAft>
                <a:spcPts val="0"/>
              </a:spcAft>
              <a:buSzPts val="1300"/>
              <a:buFont typeface="Wingdings" pitchFamily="2" charset="2"/>
              <a:buChar char="Ø"/>
            </a:pPr>
            <a:r>
              <a:rPr lang="en-US" dirty="0"/>
              <a:t>The </a:t>
            </a:r>
            <a:r>
              <a:rPr lang="en-US" b="1" dirty="0"/>
              <a:t>machine learning algorithms</a:t>
            </a:r>
            <a:r>
              <a:rPr lang="en-US" dirty="0"/>
              <a:t> used for clustering and classification expect vectors as an input .</a:t>
            </a:r>
          </a:p>
          <a:p>
            <a:pPr marL="146050" lvl="0" indent="0" algn="l" rtl="0">
              <a:lnSpc>
                <a:spcPct val="115000"/>
              </a:lnSpc>
              <a:spcBef>
                <a:spcPts val="0"/>
              </a:spcBef>
              <a:spcAft>
                <a:spcPts val="0"/>
              </a:spcAft>
              <a:buSzPts val="1300"/>
              <a:buNone/>
            </a:pPr>
            <a:endParaRPr lang="en-US" dirty="0"/>
          </a:p>
          <a:p>
            <a:pPr lvl="0" algn="l" rtl="0">
              <a:lnSpc>
                <a:spcPct val="115000"/>
              </a:lnSpc>
              <a:spcBef>
                <a:spcPts val="0"/>
              </a:spcBef>
              <a:spcAft>
                <a:spcPts val="0"/>
              </a:spcAft>
              <a:buSzPts val="1300"/>
              <a:buFont typeface="Wingdings" pitchFamily="2" charset="2"/>
              <a:buChar char="Ø"/>
            </a:pPr>
            <a:r>
              <a:rPr lang="en-US" dirty="0"/>
              <a:t> </a:t>
            </a:r>
            <a:r>
              <a:rPr lang="en" b="1" dirty="0"/>
              <a:t>Shape </a:t>
            </a:r>
            <a:r>
              <a:rPr lang="en" dirty="0"/>
              <a:t>after flattening was  </a:t>
            </a:r>
            <a:r>
              <a:rPr lang="en" b="1" dirty="0"/>
              <a:t>(60000, 784) </a:t>
            </a:r>
          </a:p>
        </p:txBody>
      </p:sp>
      <p:pic>
        <p:nvPicPr>
          <p:cNvPr id="3" name="Picture 2">
            <a:extLst>
              <a:ext uri="{FF2B5EF4-FFF2-40B4-BE49-F238E27FC236}">
                <a16:creationId xmlns:a16="http://schemas.microsoft.com/office/drawing/2014/main" id="{CFDE62A3-48C8-63A2-BAA8-F0C60FC95637}"/>
              </a:ext>
            </a:extLst>
          </p:cNvPr>
          <p:cNvPicPr>
            <a:picLocks noChangeAspect="1"/>
          </p:cNvPicPr>
          <p:nvPr/>
        </p:nvPicPr>
        <p:blipFill>
          <a:blip r:embed="rId3"/>
          <a:stretch>
            <a:fillRect/>
          </a:stretch>
        </p:blipFill>
        <p:spPr>
          <a:xfrm>
            <a:off x="685800" y="3094135"/>
            <a:ext cx="7772400" cy="138176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2"/>
          <p:cNvSpPr txBox="1">
            <a:spLocks noGrp="1"/>
          </p:cNvSpPr>
          <p:nvPr>
            <p:ph type="title"/>
          </p:nvPr>
        </p:nvSpPr>
        <p:spPr>
          <a:xfrm>
            <a:off x="1299746" y="65758"/>
            <a:ext cx="6493674" cy="5921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2800"/>
              <a:buFont typeface="Arial"/>
              <a:buNone/>
            </a:pPr>
            <a:r>
              <a:rPr lang="en-US" dirty="0"/>
              <a:t>Approaches </a:t>
            </a:r>
            <a:endParaRPr dirty="0"/>
          </a:p>
          <a:p>
            <a:pPr marL="0" lvl="0" indent="0" algn="l" rtl="0">
              <a:lnSpc>
                <a:spcPct val="100000"/>
              </a:lnSpc>
              <a:spcBef>
                <a:spcPts val="0"/>
              </a:spcBef>
              <a:spcAft>
                <a:spcPts val="0"/>
              </a:spcAft>
              <a:buSzPts val="2800"/>
              <a:buNone/>
            </a:pPr>
            <a:endParaRPr dirty="0"/>
          </a:p>
        </p:txBody>
      </p:sp>
      <p:pic>
        <p:nvPicPr>
          <p:cNvPr id="7" name="Picture 6">
            <a:extLst>
              <a:ext uri="{FF2B5EF4-FFF2-40B4-BE49-F238E27FC236}">
                <a16:creationId xmlns:a16="http://schemas.microsoft.com/office/drawing/2014/main" id="{BCFEA5EE-ADC9-69B2-4C9A-78DA5952D7F8}"/>
              </a:ext>
            </a:extLst>
          </p:cNvPr>
          <p:cNvPicPr>
            <a:picLocks noChangeAspect="1"/>
          </p:cNvPicPr>
          <p:nvPr/>
        </p:nvPicPr>
        <p:blipFill>
          <a:blip r:embed="rId3"/>
          <a:stretch>
            <a:fillRect/>
          </a:stretch>
        </p:blipFill>
        <p:spPr>
          <a:xfrm>
            <a:off x="4597418" y="65758"/>
            <a:ext cx="3771559" cy="5011983"/>
          </a:xfrm>
          <a:prstGeom prst="rect">
            <a:avLst/>
          </a:prstGeom>
        </p:spPr>
      </p:pic>
      <p:sp>
        <p:nvSpPr>
          <p:cNvPr id="8" name="TextBox 7">
            <a:extLst>
              <a:ext uri="{FF2B5EF4-FFF2-40B4-BE49-F238E27FC236}">
                <a16:creationId xmlns:a16="http://schemas.microsoft.com/office/drawing/2014/main" id="{BDEBD71E-C1BB-CF2B-A09D-6D99161ED95E}"/>
              </a:ext>
            </a:extLst>
          </p:cNvPr>
          <p:cNvSpPr txBox="1"/>
          <p:nvPr/>
        </p:nvSpPr>
        <p:spPr>
          <a:xfrm>
            <a:off x="1214204" y="824459"/>
            <a:ext cx="3332379" cy="3785652"/>
          </a:xfrm>
          <a:prstGeom prst="rect">
            <a:avLst/>
          </a:prstGeom>
          <a:noFill/>
        </p:spPr>
        <p:txBody>
          <a:bodyPr wrap="square" rtlCol="0">
            <a:spAutoFit/>
          </a:bodyPr>
          <a:lstStyle/>
          <a:p>
            <a:r>
              <a:rPr lang="en-US" sz="1500" dirty="0">
                <a:latin typeface=""/>
              </a:rPr>
              <a:t>For Image Feature extraction , clustering and classification , we have tried following approaches :</a:t>
            </a:r>
          </a:p>
          <a:p>
            <a:endParaRPr lang="en-US" sz="1500" dirty="0">
              <a:latin typeface=""/>
            </a:endParaRPr>
          </a:p>
          <a:p>
            <a:pPr marL="342900" indent="-342900">
              <a:buFont typeface="+mj-lt"/>
              <a:buAutoNum type="arabicPeriod"/>
            </a:pPr>
            <a:r>
              <a:rPr lang="en-US" sz="1500" dirty="0">
                <a:latin typeface=""/>
              </a:rPr>
              <a:t>Feature extraction</a:t>
            </a:r>
          </a:p>
          <a:p>
            <a:r>
              <a:rPr lang="en-US" sz="1500" dirty="0">
                <a:latin typeface=""/>
              </a:rPr>
              <a:t>       using </a:t>
            </a:r>
            <a:r>
              <a:rPr lang="en-US" sz="1500" dirty="0">
                <a:solidFill>
                  <a:srgbClr val="0070C0"/>
                </a:solidFill>
                <a:latin typeface=""/>
              </a:rPr>
              <a:t>flattening and PCA</a:t>
            </a:r>
          </a:p>
          <a:p>
            <a:endParaRPr lang="en-US" sz="1500" dirty="0">
              <a:latin typeface=""/>
            </a:endParaRPr>
          </a:p>
          <a:p>
            <a:pPr marL="342900" indent="-342900">
              <a:buAutoNum type="arabicPeriod" startAt="2"/>
            </a:pPr>
            <a:r>
              <a:rPr lang="en-US" sz="1500" dirty="0">
                <a:solidFill>
                  <a:srgbClr val="0070C0"/>
                </a:solidFill>
                <a:latin typeface=""/>
              </a:rPr>
              <a:t>Clustering</a:t>
            </a:r>
            <a:r>
              <a:rPr lang="en-US" sz="1500" dirty="0">
                <a:latin typeface=""/>
              </a:rPr>
              <a:t> on flattened data with PCA Features</a:t>
            </a:r>
          </a:p>
          <a:p>
            <a:endParaRPr lang="en-US" sz="1500" dirty="0">
              <a:latin typeface=""/>
            </a:endParaRPr>
          </a:p>
          <a:p>
            <a:pPr marL="342900" indent="-342900">
              <a:buAutoNum type="arabicPeriod" startAt="3"/>
            </a:pPr>
            <a:r>
              <a:rPr lang="en-US" sz="1500" dirty="0">
                <a:latin typeface=""/>
              </a:rPr>
              <a:t>Feature extraction using </a:t>
            </a:r>
            <a:r>
              <a:rPr lang="en-US" sz="1500" dirty="0">
                <a:solidFill>
                  <a:srgbClr val="0070C0"/>
                </a:solidFill>
                <a:latin typeface=""/>
              </a:rPr>
              <a:t>2D </a:t>
            </a:r>
          </a:p>
          <a:p>
            <a:r>
              <a:rPr lang="en-US" sz="1500" dirty="0">
                <a:solidFill>
                  <a:srgbClr val="0070C0"/>
                </a:solidFill>
                <a:latin typeface=""/>
              </a:rPr>
              <a:t>       Convolution and Pooling</a:t>
            </a:r>
            <a:r>
              <a:rPr lang="en-US" sz="1500" dirty="0">
                <a:latin typeface=""/>
              </a:rPr>
              <a:t>	</a:t>
            </a:r>
          </a:p>
          <a:p>
            <a:r>
              <a:rPr lang="en-US" sz="1500" dirty="0">
                <a:latin typeface=""/>
              </a:rPr>
              <a:t>	</a:t>
            </a:r>
          </a:p>
          <a:p>
            <a:endParaRPr lang="en-US" sz="1500" dirty="0">
              <a:latin typeface=""/>
            </a:endParaRPr>
          </a:p>
          <a:p>
            <a:endParaRPr lang="en-US" sz="1500" dirty="0">
              <a:latin typeface=""/>
            </a:endParaRPr>
          </a:p>
          <a:p>
            <a:endParaRPr lang="en-US" sz="1500" dirty="0">
              <a:latin typeface=""/>
            </a:endParaRPr>
          </a:p>
        </p:txBody>
      </p:sp>
    </p:spTree>
    <p:extLst>
      <p:ext uri="{BB962C8B-B14F-4D97-AF65-F5344CB8AC3E}">
        <p14:creationId xmlns:p14="http://schemas.microsoft.com/office/powerpoint/2010/main" val="36460052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1" name="Google Shape;431;p23"/>
          <p:cNvSpPr txBox="1">
            <a:spLocks noGrp="1"/>
          </p:cNvSpPr>
          <p:nvPr>
            <p:ph type="body" idx="1"/>
          </p:nvPr>
        </p:nvSpPr>
        <p:spPr>
          <a:xfrm>
            <a:off x="1147949" y="585981"/>
            <a:ext cx="7030500" cy="2541600"/>
          </a:xfrm>
          <a:prstGeom prst="rect">
            <a:avLst/>
          </a:prstGeom>
          <a:noFill/>
          <a:ln>
            <a:noFill/>
          </a:ln>
        </p:spPr>
        <p:txBody>
          <a:bodyPr spcFirstLastPara="1" wrap="square" lIns="91425" tIns="91425" rIns="91425" bIns="91425" anchor="t" anchorCtr="0">
            <a:noAutofit/>
          </a:bodyPr>
          <a:lstStyle/>
          <a:p>
            <a:pPr marL="146050" lvl="0" indent="0" algn="l" rtl="0">
              <a:lnSpc>
                <a:spcPct val="115000"/>
              </a:lnSpc>
              <a:spcBef>
                <a:spcPts val="0"/>
              </a:spcBef>
              <a:spcAft>
                <a:spcPts val="0"/>
              </a:spcAft>
              <a:buSzPts val="1300"/>
              <a:buNone/>
            </a:pPr>
            <a:r>
              <a:rPr lang="en" sz="1600" b="1" dirty="0"/>
              <a:t>PCA</a:t>
            </a:r>
            <a:r>
              <a:rPr lang="en" sz="1600" dirty="0"/>
              <a:t> (</a:t>
            </a:r>
            <a:r>
              <a:rPr lang="en" sz="1600" b="1" dirty="0"/>
              <a:t>Principal Component Analysis </a:t>
            </a:r>
            <a:r>
              <a:rPr lang="en" sz="1600" dirty="0"/>
              <a:t>) </a:t>
            </a:r>
            <a:endParaRPr lang="en" sz="1600" b="1" dirty="0"/>
          </a:p>
          <a:p>
            <a:pPr marL="146050" lvl="0" indent="0" algn="l" rtl="0">
              <a:lnSpc>
                <a:spcPct val="115000"/>
              </a:lnSpc>
              <a:spcBef>
                <a:spcPts val="0"/>
              </a:spcBef>
              <a:spcAft>
                <a:spcPts val="0"/>
              </a:spcAft>
              <a:buSzPts val="1300"/>
              <a:buNone/>
            </a:pPr>
            <a:endParaRPr lang="en" sz="1600" b="1" dirty="0"/>
          </a:p>
          <a:p>
            <a:pPr lvl="0" algn="l" rtl="0">
              <a:lnSpc>
                <a:spcPct val="115000"/>
              </a:lnSpc>
              <a:spcBef>
                <a:spcPts val="0"/>
              </a:spcBef>
              <a:spcAft>
                <a:spcPts val="0"/>
              </a:spcAft>
              <a:buSzPts val="1300"/>
              <a:buFont typeface="Wingdings" pitchFamily="2" charset="2"/>
              <a:buChar char="Ø"/>
            </a:pPr>
            <a:r>
              <a:rPr lang="en" dirty="0"/>
              <a:t>We have performed PCA on the flattened vector data to reduce dimensions and capture maximum variance.</a:t>
            </a:r>
          </a:p>
          <a:p>
            <a:pPr lvl="0" algn="l" rtl="0">
              <a:lnSpc>
                <a:spcPct val="115000"/>
              </a:lnSpc>
              <a:spcBef>
                <a:spcPts val="0"/>
              </a:spcBef>
              <a:spcAft>
                <a:spcPts val="0"/>
              </a:spcAft>
              <a:buSzPts val="1300"/>
              <a:buFont typeface="Wingdings" pitchFamily="2" charset="2"/>
              <a:buChar char="Ø"/>
            </a:pPr>
            <a:r>
              <a:rPr lang="en" dirty="0"/>
              <a:t> PCA helps </a:t>
            </a:r>
            <a:r>
              <a:rPr lang="en" b="1" dirty="0"/>
              <a:t>improve clustering</a:t>
            </a:r>
            <a:r>
              <a:rPr lang="en" dirty="0"/>
              <a:t> quality by denoising and reducing redundancy.</a:t>
            </a:r>
          </a:p>
          <a:p>
            <a:pPr lvl="0" algn="l" rtl="0">
              <a:lnSpc>
                <a:spcPct val="115000"/>
              </a:lnSpc>
              <a:spcBef>
                <a:spcPts val="0"/>
              </a:spcBef>
              <a:spcAft>
                <a:spcPts val="0"/>
              </a:spcAft>
              <a:buSzPts val="1300"/>
              <a:buFont typeface="Wingdings" pitchFamily="2" charset="2"/>
              <a:buChar char="Ø"/>
            </a:pPr>
            <a:r>
              <a:rPr lang="en" dirty="0"/>
              <a:t>The total number of dimensions reduced from </a:t>
            </a:r>
            <a:r>
              <a:rPr lang="en" b="1" dirty="0"/>
              <a:t>784 to 87 </a:t>
            </a:r>
            <a:r>
              <a:rPr lang="en" dirty="0"/>
              <a:t>post PCA .</a:t>
            </a:r>
            <a:endParaRPr dirty="0"/>
          </a:p>
        </p:txBody>
      </p:sp>
      <p:sp>
        <p:nvSpPr>
          <p:cNvPr id="4" name="Google Shape;444;p25">
            <a:extLst>
              <a:ext uri="{FF2B5EF4-FFF2-40B4-BE49-F238E27FC236}">
                <a16:creationId xmlns:a16="http://schemas.microsoft.com/office/drawing/2014/main" id="{CF38F3FD-CFC0-48CF-5576-A19F64F27333}"/>
              </a:ext>
            </a:extLst>
          </p:cNvPr>
          <p:cNvSpPr txBox="1">
            <a:spLocks noGrp="1"/>
          </p:cNvSpPr>
          <p:nvPr>
            <p:ph type="title"/>
          </p:nvPr>
        </p:nvSpPr>
        <p:spPr>
          <a:xfrm>
            <a:off x="745476" y="0"/>
            <a:ext cx="7030500" cy="99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Approach 1</a:t>
            </a:r>
            <a:endParaRPr dirty="0"/>
          </a:p>
        </p:txBody>
      </p:sp>
      <p:pic>
        <p:nvPicPr>
          <p:cNvPr id="5" name="Picture 4">
            <a:extLst>
              <a:ext uri="{FF2B5EF4-FFF2-40B4-BE49-F238E27FC236}">
                <a16:creationId xmlns:a16="http://schemas.microsoft.com/office/drawing/2014/main" id="{DB162976-5543-EB92-0326-50A904A7EC39}"/>
              </a:ext>
            </a:extLst>
          </p:cNvPr>
          <p:cNvPicPr>
            <a:picLocks noChangeAspect="1"/>
          </p:cNvPicPr>
          <p:nvPr/>
        </p:nvPicPr>
        <p:blipFill rotWithShape="1">
          <a:blip r:embed="rId3"/>
          <a:srcRect l="1793" t="9308" r="8431" b="3503"/>
          <a:stretch/>
        </p:blipFill>
        <p:spPr>
          <a:xfrm>
            <a:off x="163431" y="2766152"/>
            <a:ext cx="4629446" cy="1746354"/>
          </a:xfrm>
          <a:prstGeom prst="rect">
            <a:avLst/>
          </a:prstGeom>
        </p:spPr>
      </p:pic>
      <p:pic>
        <p:nvPicPr>
          <p:cNvPr id="6" name="Google Shape;439;p24">
            <a:extLst>
              <a:ext uri="{FF2B5EF4-FFF2-40B4-BE49-F238E27FC236}">
                <a16:creationId xmlns:a16="http://schemas.microsoft.com/office/drawing/2014/main" id="{D5469BD5-3E32-D8D9-D564-C7ED402A252D}"/>
              </a:ext>
            </a:extLst>
          </p:cNvPr>
          <p:cNvPicPr preferRelativeResize="0"/>
          <p:nvPr/>
        </p:nvPicPr>
        <p:blipFill rotWithShape="1">
          <a:blip r:embed="rId4">
            <a:alphaModFix/>
          </a:blip>
          <a:srcRect/>
          <a:stretch/>
        </p:blipFill>
        <p:spPr>
          <a:xfrm>
            <a:off x="5099118" y="2613440"/>
            <a:ext cx="3897443" cy="213516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5" name="Google Shape;445;p25"/>
          <p:cNvSpPr txBox="1">
            <a:spLocks noGrp="1"/>
          </p:cNvSpPr>
          <p:nvPr>
            <p:ph type="body" idx="1"/>
          </p:nvPr>
        </p:nvSpPr>
        <p:spPr>
          <a:xfrm>
            <a:off x="1362181" y="944380"/>
            <a:ext cx="3577077" cy="3672589"/>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buSzPts val="1300"/>
              <a:buFont typeface="Wingdings" pitchFamily="2" charset="2"/>
              <a:buChar char="Ø"/>
            </a:pPr>
            <a:r>
              <a:rPr lang="en" dirty="0"/>
              <a:t>The graph here represents </a:t>
            </a:r>
            <a:r>
              <a:rPr lang="en" b="1" dirty="0"/>
              <a:t>K Means   Clustering on PCA Features</a:t>
            </a:r>
          </a:p>
          <a:p>
            <a:pPr marL="146050" lvl="0" indent="0" algn="l" rtl="0">
              <a:lnSpc>
                <a:spcPct val="115000"/>
              </a:lnSpc>
              <a:spcBef>
                <a:spcPts val="0"/>
              </a:spcBef>
              <a:spcAft>
                <a:spcPts val="0"/>
              </a:spcAft>
              <a:buSzPts val="1300"/>
              <a:buNone/>
            </a:pPr>
            <a:endParaRPr b="1" dirty="0"/>
          </a:p>
          <a:p>
            <a:pPr lvl="0" algn="l" rtl="0">
              <a:lnSpc>
                <a:spcPct val="115000"/>
              </a:lnSpc>
              <a:spcBef>
                <a:spcPts val="0"/>
              </a:spcBef>
              <a:spcAft>
                <a:spcPts val="0"/>
              </a:spcAft>
              <a:buSzPts val="1300"/>
              <a:buFont typeface="Wingdings" pitchFamily="2" charset="2"/>
              <a:buChar char="Ø"/>
            </a:pPr>
            <a:r>
              <a:rPr lang="en" dirty="0"/>
              <a:t>Since the dataset contains handwritten images from </a:t>
            </a:r>
            <a:r>
              <a:rPr lang="en" b="1" dirty="0"/>
              <a:t>0 to 9</a:t>
            </a:r>
            <a:r>
              <a:rPr lang="en" dirty="0"/>
              <a:t> we can say that there are 10 clusters in our dataset.</a:t>
            </a:r>
          </a:p>
          <a:p>
            <a:pPr marL="146050" lvl="0" indent="0" algn="l" rtl="0">
              <a:lnSpc>
                <a:spcPct val="115000"/>
              </a:lnSpc>
              <a:spcBef>
                <a:spcPts val="0"/>
              </a:spcBef>
              <a:spcAft>
                <a:spcPts val="0"/>
              </a:spcAft>
              <a:buSzPts val="1300"/>
              <a:buNone/>
            </a:pPr>
            <a:endParaRPr dirty="0"/>
          </a:p>
          <a:p>
            <a:pPr lvl="0" algn="l" rtl="0">
              <a:lnSpc>
                <a:spcPct val="115000"/>
              </a:lnSpc>
              <a:spcBef>
                <a:spcPts val="0"/>
              </a:spcBef>
              <a:spcAft>
                <a:spcPts val="0"/>
              </a:spcAft>
              <a:buSzPts val="1300"/>
              <a:buFont typeface="Wingdings" pitchFamily="2" charset="2"/>
              <a:buChar char="Ø"/>
            </a:pPr>
            <a:r>
              <a:rPr lang="en" dirty="0"/>
              <a:t>Our objective here to group similar images together and </a:t>
            </a:r>
            <a:r>
              <a:rPr lang="en" b="1" dirty="0"/>
              <a:t>generate pseudo-labels </a:t>
            </a:r>
            <a:r>
              <a:rPr lang="en" dirty="0"/>
              <a:t>for the unlabeled image data.</a:t>
            </a:r>
          </a:p>
          <a:p>
            <a:pPr marL="146050" lvl="0" indent="0" algn="l" rtl="0">
              <a:lnSpc>
                <a:spcPct val="115000"/>
              </a:lnSpc>
              <a:spcBef>
                <a:spcPts val="0"/>
              </a:spcBef>
              <a:spcAft>
                <a:spcPts val="0"/>
              </a:spcAft>
              <a:buSzPts val="1300"/>
              <a:buNone/>
            </a:pPr>
            <a:endParaRPr lang="en" dirty="0"/>
          </a:p>
          <a:p>
            <a:pPr lvl="0" algn="l" rtl="0">
              <a:lnSpc>
                <a:spcPct val="115000"/>
              </a:lnSpc>
              <a:spcBef>
                <a:spcPts val="0"/>
              </a:spcBef>
              <a:spcAft>
                <a:spcPts val="0"/>
              </a:spcAft>
              <a:buSzPts val="1300"/>
              <a:buFont typeface="Wingdings" pitchFamily="2" charset="2"/>
              <a:buChar char="Ø"/>
            </a:pPr>
            <a:r>
              <a:rPr lang="en" dirty="0"/>
              <a:t>The bar chart displays the number of</a:t>
            </a:r>
          </a:p>
          <a:p>
            <a:pPr marL="146050" lvl="0" indent="0" algn="l" rtl="0">
              <a:lnSpc>
                <a:spcPct val="115000"/>
              </a:lnSpc>
              <a:spcBef>
                <a:spcPts val="0"/>
              </a:spcBef>
              <a:spcAft>
                <a:spcPts val="0"/>
              </a:spcAft>
              <a:buSzPts val="1300"/>
              <a:buNone/>
            </a:pPr>
            <a:r>
              <a:rPr lang="en" dirty="0"/>
              <a:t>        samples in each cluster .</a:t>
            </a:r>
            <a:endParaRPr dirty="0"/>
          </a:p>
          <a:p>
            <a:pPr marL="146050" lvl="0" indent="0" algn="l" rtl="0">
              <a:lnSpc>
                <a:spcPct val="115000"/>
              </a:lnSpc>
              <a:spcBef>
                <a:spcPts val="0"/>
              </a:spcBef>
              <a:spcAft>
                <a:spcPts val="0"/>
              </a:spcAft>
              <a:buSzPts val="1300"/>
              <a:buNone/>
            </a:pPr>
            <a:r>
              <a:rPr lang="en" dirty="0"/>
              <a:t>.</a:t>
            </a:r>
            <a:endParaRPr dirty="0"/>
          </a:p>
          <a:p>
            <a:pPr marL="457200" lvl="0" indent="0" algn="l" rtl="0">
              <a:lnSpc>
                <a:spcPct val="115000"/>
              </a:lnSpc>
              <a:spcBef>
                <a:spcPts val="0"/>
              </a:spcBef>
              <a:spcAft>
                <a:spcPts val="0"/>
              </a:spcAft>
              <a:buSzPts val="1300"/>
              <a:buNone/>
            </a:pPr>
            <a:endParaRPr dirty="0"/>
          </a:p>
        </p:txBody>
      </p:sp>
      <p:pic>
        <p:nvPicPr>
          <p:cNvPr id="446" name="Google Shape;446;p25"/>
          <p:cNvPicPr preferRelativeResize="0"/>
          <p:nvPr/>
        </p:nvPicPr>
        <p:blipFill rotWithShape="1">
          <a:blip r:embed="rId3">
            <a:alphaModFix/>
          </a:blip>
          <a:srcRect/>
          <a:stretch/>
        </p:blipFill>
        <p:spPr>
          <a:xfrm>
            <a:off x="5162188" y="1528300"/>
            <a:ext cx="3330605" cy="2270530"/>
          </a:xfrm>
          <a:prstGeom prst="rect">
            <a:avLst/>
          </a:prstGeom>
          <a:noFill/>
          <a:ln>
            <a:noFill/>
          </a:ln>
        </p:spPr>
      </p:pic>
      <p:sp>
        <p:nvSpPr>
          <p:cNvPr id="4" name="Google Shape;444;p25">
            <a:extLst>
              <a:ext uri="{FF2B5EF4-FFF2-40B4-BE49-F238E27FC236}">
                <a16:creationId xmlns:a16="http://schemas.microsoft.com/office/drawing/2014/main" id="{08799EC2-9AFF-C8FD-3624-7D330D39EF39}"/>
              </a:ext>
            </a:extLst>
          </p:cNvPr>
          <p:cNvSpPr txBox="1">
            <a:spLocks noGrp="1"/>
          </p:cNvSpPr>
          <p:nvPr>
            <p:ph type="title"/>
          </p:nvPr>
        </p:nvSpPr>
        <p:spPr>
          <a:xfrm>
            <a:off x="751318" y="104931"/>
            <a:ext cx="7030500" cy="99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Approach 1 : Clustering</a:t>
            </a:r>
            <a:endParaRP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26"/>
          <p:cNvSpPr txBox="1">
            <a:spLocks noGrp="1"/>
          </p:cNvSpPr>
          <p:nvPr>
            <p:ph type="title"/>
          </p:nvPr>
        </p:nvSpPr>
        <p:spPr>
          <a:xfrm>
            <a:off x="854095" y="98925"/>
            <a:ext cx="7030500" cy="99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Approach 1 : </a:t>
            </a:r>
            <a:r>
              <a:rPr lang="en-US" b="1" dirty="0"/>
              <a:t>t-SNE</a:t>
            </a:r>
            <a:r>
              <a:rPr lang="en" dirty="0"/>
              <a:t> Visualization</a:t>
            </a:r>
            <a:endParaRPr dirty="0"/>
          </a:p>
        </p:txBody>
      </p:sp>
      <p:sp>
        <p:nvSpPr>
          <p:cNvPr id="452" name="Google Shape;452;p26"/>
          <p:cNvSpPr txBox="1">
            <a:spLocks noGrp="1"/>
          </p:cNvSpPr>
          <p:nvPr>
            <p:ph type="body" idx="1"/>
          </p:nvPr>
        </p:nvSpPr>
        <p:spPr>
          <a:xfrm>
            <a:off x="925442" y="1030769"/>
            <a:ext cx="7030500" cy="2541600"/>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buSzPts val="1300"/>
              <a:buFont typeface="Wingdings" pitchFamily="2" charset="2"/>
              <a:buChar char="Ø"/>
            </a:pPr>
            <a:r>
              <a:rPr lang="en-US" b="1" dirty="0"/>
              <a:t>t-SNE (t-distributed Stochastic Neighbor Embedding)</a:t>
            </a:r>
            <a:r>
              <a:rPr lang="en-US" dirty="0"/>
              <a:t>: </a:t>
            </a:r>
            <a:r>
              <a:rPr lang="en-IN" dirty="0"/>
              <a:t>It is a dimensionality reduction technique primarily used for visualizing high-dimensional datasets in low-dimensional space (typically 2D or 3D).</a:t>
            </a:r>
            <a:endParaRPr dirty="0"/>
          </a:p>
        </p:txBody>
      </p:sp>
      <p:pic>
        <p:nvPicPr>
          <p:cNvPr id="453" name="Google Shape;453;p26"/>
          <p:cNvPicPr preferRelativeResize="0"/>
          <p:nvPr/>
        </p:nvPicPr>
        <p:blipFill rotWithShape="1">
          <a:blip r:embed="rId3">
            <a:alphaModFix/>
          </a:blip>
          <a:srcRect/>
          <a:stretch/>
        </p:blipFill>
        <p:spPr>
          <a:xfrm>
            <a:off x="5149410" y="1829024"/>
            <a:ext cx="3409974" cy="2816398"/>
          </a:xfrm>
          <a:prstGeom prst="rect">
            <a:avLst/>
          </a:prstGeom>
          <a:noFill/>
          <a:ln>
            <a:noFill/>
          </a:ln>
        </p:spPr>
      </p:pic>
      <p:sp>
        <p:nvSpPr>
          <p:cNvPr id="3" name="TextBox 2">
            <a:extLst>
              <a:ext uri="{FF2B5EF4-FFF2-40B4-BE49-F238E27FC236}">
                <a16:creationId xmlns:a16="http://schemas.microsoft.com/office/drawing/2014/main" id="{D2CAF952-923A-4F1B-3E3F-F9BEA2925F3D}"/>
              </a:ext>
            </a:extLst>
          </p:cNvPr>
          <p:cNvSpPr txBox="1"/>
          <p:nvPr/>
        </p:nvSpPr>
        <p:spPr>
          <a:xfrm>
            <a:off x="925442" y="2037016"/>
            <a:ext cx="4152620" cy="2608406"/>
          </a:xfrm>
          <a:prstGeom prst="rect">
            <a:avLst/>
          </a:prstGeom>
          <a:noFill/>
        </p:spPr>
        <p:txBody>
          <a:bodyPr wrap="square" rtlCol="0">
            <a:spAutoFit/>
          </a:bodyPr>
          <a:lstStyle/>
          <a:p>
            <a:pPr marL="457200" lvl="0" indent="-311150" algn="l" rtl="0">
              <a:lnSpc>
                <a:spcPct val="115000"/>
              </a:lnSpc>
              <a:spcBef>
                <a:spcPts val="0"/>
              </a:spcBef>
              <a:spcAft>
                <a:spcPts val="0"/>
              </a:spcAft>
              <a:buSzPts val="1300"/>
              <a:buFont typeface="Wingdings" pitchFamily="2" charset="2"/>
              <a:buChar char="Ø"/>
            </a:pPr>
            <a:r>
              <a:rPr lang="en-US" sz="1300" dirty="0">
                <a:solidFill>
                  <a:schemeClr val="dk2"/>
                </a:solidFill>
                <a:latin typeface="Nunito"/>
                <a:sym typeface="Nunito"/>
              </a:rPr>
              <a:t>We have applied t-SNE Visualization on the PCA components. </a:t>
            </a:r>
            <a:r>
              <a:rPr lang="en-IN" sz="1300" dirty="0">
                <a:solidFill>
                  <a:schemeClr val="dk2"/>
                </a:solidFill>
                <a:latin typeface="Nunito"/>
              </a:rPr>
              <a:t>The different colours represent 10 distinct clusters, showing their relative separation and grouping in this reduced dimensional space .</a:t>
            </a:r>
          </a:p>
          <a:p>
            <a:pPr marL="431800" lvl="0" indent="-285750" algn="l" rtl="0">
              <a:lnSpc>
                <a:spcPct val="115000"/>
              </a:lnSpc>
              <a:spcBef>
                <a:spcPts val="0"/>
              </a:spcBef>
              <a:spcAft>
                <a:spcPts val="0"/>
              </a:spcAft>
              <a:buSzPts val="1300"/>
              <a:buFont typeface="Wingdings" pitchFamily="2" charset="2"/>
              <a:buChar char="Ø"/>
            </a:pPr>
            <a:endParaRPr lang="en-US" sz="1300" dirty="0">
              <a:solidFill>
                <a:schemeClr val="dk2"/>
              </a:solidFill>
              <a:latin typeface="Nunito"/>
              <a:sym typeface="Nunito"/>
            </a:endParaRPr>
          </a:p>
          <a:p>
            <a:pPr marL="457200" lvl="0" indent="-311150" algn="l" rtl="0">
              <a:lnSpc>
                <a:spcPct val="115000"/>
              </a:lnSpc>
              <a:spcBef>
                <a:spcPts val="0"/>
              </a:spcBef>
              <a:spcAft>
                <a:spcPts val="0"/>
              </a:spcAft>
              <a:buSzPts val="1300"/>
              <a:buFont typeface="Wingdings" pitchFamily="2" charset="2"/>
              <a:buChar char="Ø"/>
            </a:pPr>
            <a:r>
              <a:rPr lang="en-US" sz="1300" dirty="0">
                <a:solidFill>
                  <a:schemeClr val="dk2"/>
                </a:solidFill>
                <a:latin typeface="Nunito"/>
                <a:sym typeface="Nunito"/>
              </a:rPr>
              <a:t>With this method we obtained a </a:t>
            </a:r>
            <a:r>
              <a:rPr lang="en-US" sz="1300" b="1" dirty="0">
                <a:solidFill>
                  <a:schemeClr val="dk2"/>
                </a:solidFill>
                <a:latin typeface="Nunito"/>
                <a:sym typeface="Nunito"/>
              </a:rPr>
              <a:t>Silhouette Score: 0.0725 </a:t>
            </a:r>
            <a:r>
              <a:rPr lang="en-US" sz="1300" dirty="0">
                <a:solidFill>
                  <a:schemeClr val="dk2"/>
                </a:solidFill>
                <a:latin typeface="Nunito"/>
                <a:sym typeface="Nunito"/>
              </a:rPr>
              <a:t>which can be significantly improved, hence other approaches have been considered .</a:t>
            </a:r>
          </a:p>
          <a:p>
            <a:endParaRPr lang="en-IN"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27"/>
          <p:cNvSpPr txBox="1">
            <a:spLocks noGrp="1"/>
          </p:cNvSpPr>
          <p:nvPr>
            <p:ph type="title"/>
          </p:nvPr>
        </p:nvSpPr>
        <p:spPr>
          <a:xfrm>
            <a:off x="1130394" y="-98757"/>
            <a:ext cx="7030500" cy="99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Approach 2</a:t>
            </a:r>
            <a:endParaRPr dirty="0"/>
          </a:p>
        </p:txBody>
      </p:sp>
      <p:sp>
        <p:nvSpPr>
          <p:cNvPr id="459" name="Google Shape;459;p27"/>
          <p:cNvSpPr txBox="1">
            <a:spLocks noGrp="1"/>
          </p:cNvSpPr>
          <p:nvPr>
            <p:ph type="body" idx="1"/>
          </p:nvPr>
        </p:nvSpPr>
        <p:spPr>
          <a:xfrm>
            <a:off x="1130394" y="570759"/>
            <a:ext cx="7030500" cy="2541600"/>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buSzPts val="1300"/>
              <a:buFont typeface="Wingdings" pitchFamily="2" charset="2"/>
              <a:buChar char="Ø"/>
            </a:pPr>
            <a:r>
              <a:rPr lang="en" dirty="0">
                <a:solidFill>
                  <a:srgbClr val="0070C0"/>
                </a:solidFill>
              </a:rPr>
              <a:t>In the second approach we have used </a:t>
            </a:r>
            <a:r>
              <a:rPr lang="en" b="1" dirty="0">
                <a:solidFill>
                  <a:srgbClr val="0070C0"/>
                </a:solidFill>
              </a:rPr>
              <a:t>2D Convolution </a:t>
            </a:r>
            <a:r>
              <a:rPr lang="en" dirty="0">
                <a:solidFill>
                  <a:srgbClr val="0070C0"/>
                </a:solidFill>
              </a:rPr>
              <a:t>technique.</a:t>
            </a:r>
          </a:p>
          <a:p>
            <a:pPr lvl="0" algn="l" rtl="0">
              <a:lnSpc>
                <a:spcPct val="115000"/>
              </a:lnSpc>
              <a:spcBef>
                <a:spcPts val="0"/>
              </a:spcBef>
              <a:spcAft>
                <a:spcPts val="0"/>
              </a:spcAft>
              <a:buSzPts val="1300"/>
              <a:buFont typeface="Wingdings" pitchFamily="2" charset="2"/>
              <a:buChar char="Ø"/>
            </a:pPr>
            <a:endParaRPr lang="en" dirty="0"/>
          </a:p>
          <a:p>
            <a:pPr lvl="0" algn="l" rtl="0">
              <a:lnSpc>
                <a:spcPct val="115000"/>
              </a:lnSpc>
              <a:spcBef>
                <a:spcPts val="0"/>
              </a:spcBef>
              <a:spcAft>
                <a:spcPts val="0"/>
              </a:spcAft>
              <a:buSzPts val="1300"/>
              <a:buFont typeface="Wingdings" pitchFamily="2" charset="2"/>
              <a:buChar char="Ø"/>
            </a:pPr>
            <a:r>
              <a:rPr lang="en-US" b="1" dirty="0"/>
              <a:t>2D Convolution</a:t>
            </a:r>
            <a:r>
              <a:rPr lang="en-US" dirty="0"/>
              <a:t>: It's a fundamental </a:t>
            </a:r>
            <a:r>
              <a:rPr lang="en-US" b="1" dirty="0"/>
              <a:t>image processing technique </a:t>
            </a:r>
            <a:r>
              <a:rPr lang="en-US" dirty="0"/>
              <a:t>where a </a:t>
            </a:r>
            <a:r>
              <a:rPr lang="en-US" b="1" dirty="0"/>
              <a:t>small matrix (kernel or filter) slides across a 2D input </a:t>
            </a:r>
            <a:r>
              <a:rPr lang="en-US" dirty="0"/>
              <a:t>(like an image), performing element-wise multiplication and summation at each location to </a:t>
            </a:r>
            <a:r>
              <a:rPr lang="en-US" b="1" dirty="0"/>
              <a:t>produce a transformed output that highlights specific image features </a:t>
            </a:r>
            <a:r>
              <a:rPr lang="en-US" dirty="0"/>
              <a:t>(like edges, textures, or blurs) based on the kernel's values.</a:t>
            </a:r>
            <a:endParaRPr dirty="0"/>
          </a:p>
        </p:txBody>
      </p:sp>
      <p:pic>
        <p:nvPicPr>
          <p:cNvPr id="3" name="Picture 2">
            <a:extLst>
              <a:ext uri="{FF2B5EF4-FFF2-40B4-BE49-F238E27FC236}">
                <a16:creationId xmlns:a16="http://schemas.microsoft.com/office/drawing/2014/main" id="{1EF303D7-D1E3-465A-A497-3AB817019BF1}"/>
              </a:ext>
            </a:extLst>
          </p:cNvPr>
          <p:cNvPicPr>
            <a:picLocks noChangeAspect="1"/>
          </p:cNvPicPr>
          <p:nvPr/>
        </p:nvPicPr>
        <p:blipFill>
          <a:blip r:embed="rId3"/>
          <a:stretch>
            <a:fillRect/>
          </a:stretch>
        </p:blipFill>
        <p:spPr>
          <a:xfrm>
            <a:off x="1212840" y="2325202"/>
            <a:ext cx="7772400" cy="2247539"/>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28"/>
          <p:cNvSpPr txBox="1">
            <a:spLocks noGrp="1"/>
          </p:cNvSpPr>
          <p:nvPr>
            <p:ph type="title"/>
          </p:nvPr>
        </p:nvSpPr>
        <p:spPr>
          <a:xfrm>
            <a:off x="1180650" y="118600"/>
            <a:ext cx="7030500" cy="99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Approach 2 : Convolution 2D</a:t>
            </a:r>
            <a:endParaRPr dirty="0"/>
          </a:p>
        </p:txBody>
      </p:sp>
      <p:sp>
        <p:nvSpPr>
          <p:cNvPr id="466" name="Google Shape;466;p28"/>
          <p:cNvSpPr txBox="1">
            <a:spLocks noGrp="1"/>
          </p:cNvSpPr>
          <p:nvPr>
            <p:ph type="body" idx="1"/>
          </p:nvPr>
        </p:nvSpPr>
        <p:spPr>
          <a:xfrm>
            <a:off x="1180650" y="789802"/>
            <a:ext cx="7030500" cy="2541600"/>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buSzPts val="1300"/>
              <a:buFont typeface="Wingdings" pitchFamily="2" charset="2"/>
              <a:buChar char="Ø"/>
            </a:pPr>
            <a:r>
              <a:rPr lang="en-US" dirty="0"/>
              <a:t>A </a:t>
            </a:r>
            <a:r>
              <a:rPr lang="en-US" b="1" dirty="0"/>
              <a:t>kernel</a:t>
            </a:r>
            <a:r>
              <a:rPr lang="en-US" dirty="0"/>
              <a:t> is a small matrix (or function) that acts as a filter, sliding across an input (like an image or data) to perform a specific operation through </a:t>
            </a:r>
            <a:r>
              <a:rPr lang="en-US" b="1" dirty="0"/>
              <a:t>element-wise multiplication </a:t>
            </a:r>
            <a:r>
              <a:rPr lang="en-US" dirty="0"/>
              <a:t>and summation, ultimately </a:t>
            </a:r>
            <a:r>
              <a:rPr lang="en-US" b="1" dirty="0"/>
              <a:t>extracting features,</a:t>
            </a:r>
            <a:r>
              <a:rPr lang="en-US" dirty="0"/>
              <a:t> modifying the input, or measuring similarity based on the kernel's </a:t>
            </a:r>
            <a:r>
              <a:rPr lang="en-US" b="1" dirty="0"/>
              <a:t>defined pattern or weights</a:t>
            </a:r>
            <a:r>
              <a:rPr lang="en-US" dirty="0"/>
              <a:t>.</a:t>
            </a:r>
            <a:endParaRPr lang="en" dirty="0"/>
          </a:p>
          <a:p>
            <a:pPr lvl="0" algn="l" rtl="0">
              <a:lnSpc>
                <a:spcPct val="115000"/>
              </a:lnSpc>
              <a:spcBef>
                <a:spcPts val="0"/>
              </a:spcBef>
              <a:spcAft>
                <a:spcPts val="0"/>
              </a:spcAft>
              <a:buSzPts val="1300"/>
              <a:buFont typeface="Wingdings" pitchFamily="2" charset="2"/>
              <a:buChar char="Ø"/>
            </a:pPr>
            <a:r>
              <a:rPr lang="en" dirty="0"/>
              <a:t>For this approach we have define below Kernels - </a:t>
            </a:r>
            <a:r>
              <a:rPr lang="en" b="1" dirty="0"/>
              <a:t>‘sobel_x',  'sobel_y', 'laplacian', 'sharpen',  'gaussian_3x3'.</a:t>
            </a:r>
            <a:endParaRPr b="1" dirty="0"/>
          </a:p>
          <a:p>
            <a:pPr lvl="0" algn="l" rtl="0">
              <a:lnSpc>
                <a:spcPct val="115000"/>
              </a:lnSpc>
              <a:spcBef>
                <a:spcPts val="0"/>
              </a:spcBef>
              <a:spcAft>
                <a:spcPts val="0"/>
              </a:spcAft>
              <a:buSzPts val="1300"/>
              <a:buFont typeface="Wingdings" pitchFamily="2" charset="2"/>
              <a:buChar char="Ø"/>
            </a:pPr>
            <a:r>
              <a:rPr lang="en" dirty="0"/>
              <a:t>Each kernel identifies a specific pattern in the image.</a:t>
            </a:r>
            <a:endParaRPr dirty="0"/>
          </a:p>
        </p:txBody>
      </p:sp>
      <p:pic>
        <p:nvPicPr>
          <p:cNvPr id="2" name="Picture 1">
            <a:extLst>
              <a:ext uri="{FF2B5EF4-FFF2-40B4-BE49-F238E27FC236}">
                <a16:creationId xmlns:a16="http://schemas.microsoft.com/office/drawing/2014/main" id="{435C23BB-32E2-A1D7-F42F-31D06DF45526}"/>
              </a:ext>
            </a:extLst>
          </p:cNvPr>
          <p:cNvPicPr>
            <a:picLocks noChangeAspect="1"/>
          </p:cNvPicPr>
          <p:nvPr/>
        </p:nvPicPr>
        <p:blipFill>
          <a:blip r:embed="rId3"/>
          <a:stretch>
            <a:fillRect/>
          </a:stretch>
        </p:blipFill>
        <p:spPr>
          <a:xfrm>
            <a:off x="718592" y="2675745"/>
            <a:ext cx="8148090" cy="1562119"/>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29"/>
          <p:cNvSpPr txBox="1">
            <a:spLocks noGrp="1"/>
          </p:cNvSpPr>
          <p:nvPr>
            <p:ph type="title"/>
          </p:nvPr>
        </p:nvSpPr>
        <p:spPr>
          <a:xfrm>
            <a:off x="844761" y="-38796"/>
            <a:ext cx="7030500" cy="99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Approach 2 :Applying Convolution</a:t>
            </a:r>
            <a:endParaRPr dirty="0"/>
          </a:p>
        </p:txBody>
      </p:sp>
      <p:sp>
        <p:nvSpPr>
          <p:cNvPr id="473" name="Google Shape;473;p29"/>
          <p:cNvSpPr txBox="1">
            <a:spLocks noGrp="1"/>
          </p:cNvSpPr>
          <p:nvPr>
            <p:ph type="body" idx="1"/>
          </p:nvPr>
        </p:nvSpPr>
        <p:spPr>
          <a:xfrm>
            <a:off x="1011492" y="550795"/>
            <a:ext cx="7675308" cy="2541600"/>
          </a:xfrm>
          <a:prstGeom prst="rect">
            <a:avLst/>
          </a:prstGeom>
          <a:noFill/>
          <a:ln>
            <a:noFill/>
          </a:ln>
        </p:spPr>
        <p:txBody>
          <a:bodyPr spcFirstLastPara="1" wrap="square" lIns="91425" tIns="91425" rIns="91425" bIns="91425" anchor="t" anchorCtr="0">
            <a:noAutofit/>
          </a:bodyPr>
          <a:lstStyle/>
          <a:p>
            <a:pPr lvl="0" algn="l" rtl="0">
              <a:lnSpc>
                <a:spcPct val="100000"/>
              </a:lnSpc>
              <a:spcBef>
                <a:spcPts val="0"/>
              </a:spcBef>
              <a:spcAft>
                <a:spcPts val="0"/>
              </a:spcAft>
              <a:buSzPts val="1300"/>
              <a:buFont typeface="Wingdings" pitchFamily="2" charset="2"/>
              <a:buChar char="Ø"/>
            </a:pPr>
            <a:r>
              <a:rPr lang="en" dirty="0"/>
              <a:t>Finally have applied convolution that </a:t>
            </a:r>
            <a:r>
              <a:rPr lang="en-US" b="1" dirty="0"/>
              <a:t>extracts features from images using convolutional filters</a:t>
            </a:r>
            <a:r>
              <a:rPr lang="en-US" dirty="0"/>
              <a:t> (like edge detectors) and summarizes each result using statistical values.</a:t>
            </a:r>
          </a:p>
          <a:p>
            <a:pPr lvl="0" algn="l" rtl="0">
              <a:lnSpc>
                <a:spcPct val="100000"/>
              </a:lnSpc>
              <a:spcBef>
                <a:spcPts val="0"/>
              </a:spcBef>
              <a:spcAft>
                <a:spcPts val="0"/>
              </a:spcAft>
              <a:buSzPts val="1300"/>
              <a:buFont typeface="Wingdings" pitchFamily="2" charset="2"/>
              <a:buChar char="Ø"/>
            </a:pPr>
            <a:endParaRPr lang="en-IN" dirty="0"/>
          </a:p>
          <a:p>
            <a:pPr lvl="0" algn="l" rtl="0">
              <a:lnSpc>
                <a:spcPct val="100000"/>
              </a:lnSpc>
              <a:spcBef>
                <a:spcPts val="0"/>
              </a:spcBef>
              <a:spcAft>
                <a:spcPts val="0"/>
              </a:spcAft>
              <a:buSzPts val="1300"/>
              <a:buFont typeface="Wingdings" pitchFamily="2" charset="2"/>
              <a:buChar char="Ø"/>
            </a:pPr>
            <a:r>
              <a:rPr lang="en-IN" dirty="0"/>
              <a:t>By running the above function we can see the below output .</a:t>
            </a:r>
          </a:p>
          <a:p>
            <a:pPr lvl="0" algn="l" rtl="0">
              <a:lnSpc>
                <a:spcPct val="100000"/>
              </a:lnSpc>
              <a:spcBef>
                <a:spcPts val="0"/>
              </a:spcBef>
              <a:spcAft>
                <a:spcPts val="0"/>
              </a:spcAft>
              <a:buSzPts val="1300"/>
              <a:buFont typeface="Wingdings" pitchFamily="2" charset="2"/>
              <a:buChar char="Ø"/>
            </a:pPr>
            <a:endParaRPr lang="en-IN" dirty="0"/>
          </a:p>
          <a:p>
            <a:pPr lvl="0" algn="l" rtl="0">
              <a:lnSpc>
                <a:spcPct val="100000"/>
              </a:lnSpc>
              <a:spcBef>
                <a:spcPts val="0"/>
              </a:spcBef>
              <a:spcAft>
                <a:spcPts val="0"/>
              </a:spcAft>
              <a:buSzPts val="1300"/>
              <a:buFont typeface="Wingdings" pitchFamily="2" charset="2"/>
              <a:buChar char="Ø"/>
            </a:pPr>
            <a:r>
              <a:rPr lang="en-IN" dirty="0"/>
              <a:t>For each kernel we take the </a:t>
            </a:r>
            <a:r>
              <a:rPr lang="en-IN" b="1" dirty="0"/>
              <a:t>mean</a:t>
            </a:r>
            <a:r>
              <a:rPr lang="en-IN" dirty="0"/>
              <a:t> and </a:t>
            </a:r>
            <a:r>
              <a:rPr lang="en-IN" b="1" dirty="0"/>
              <a:t>standard deviation </a:t>
            </a:r>
            <a:r>
              <a:rPr lang="en-IN" dirty="0"/>
              <a:t>and save it so that we get the following shape : (</a:t>
            </a:r>
            <a:r>
              <a:rPr lang="en-IN" b="1" dirty="0"/>
              <a:t>num_samples, num_kernels * 2</a:t>
            </a:r>
            <a:r>
              <a:rPr lang="en-IN" dirty="0"/>
              <a:t>)</a:t>
            </a:r>
          </a:p>
          <a:p>
            <a:pPr marL="457200" lvl="0" indent="-311150" algn="l" rtl="0">
              <a:lnSpc>
                <a:spcPct val="115000"/>
              </a:lnSpc>
              <a:spcBef>
                <a:spcPts val="0"/>
              </a:spcBef>
              <a:spcAft>
                <a:spcPts val="0"/>
              </a:spcAft>
              <a:buSzPts val="1300"/>
              <a:buChar char="●"/>
            </a:pPr>
            <a:endParaRPr dirty="0"/>
          </a:p>
        </p:txBody>
      </p:sp>
      <p:pic>
        <p:nvPicPr>
          <p:cNvPr id="4" name="Picture 3">
            <a:extLst>
              <a:ext uri="{FF2B5EF4-FFF2-40B4-BE49-F238E27FC236}">
                <a16:creationId xmlns:a16="http://schemas.microsoft.com/office/drawing/2014/main" id="{EDC8E412-77A4-8831-ECAE-9EA22B97EFF8}"/>
              </a:ext>
            </a:extLst>
          </p:cNvPr>
          <p:cNvPicPr>
            <a:picLocks noChangeAspect="1"/>
          </p:cNvPicPr>
          <p:nvPr/>
        </p:nvPicPr>
        <p:blipFill>
          <a:blip r:embed="rId3"/>
          <a:stretch>
            <a:fillRect/>
          </a:stretch>
        </p:blipFill>
        <p:spPr>
          <a:xfrm>
            <a:off x="942197" y="2113078"/>
            <a:ext cx="7107635" cy="286799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
          <p:cNvSpPr txBox="1">
            <a:spLocks noGrp="1"/>
          </p:cNvSpPr>
          <p:nvPr>
            <p:ph type="title"/>
          </p:nvPr>
        </p:nvSpPr>
        <p:spPr>
          <a:xfrm>
            <a:off x="1129640" y="-29668"/>
            <a:ext cx="7030500" cy="99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Executive Summary </a:t>
            </a:r>
            <a:endParaRPr dirty="0"/>
          </a:p>
        </p:txBody>
      </p:sp>
      <p:sp>
        <p:nvSpPr>
          <p:cNvPr id="299" name="Google Shape;299;p4"/>
          <p:cNvSpPr txBox="1">
            <a:spLocks noGrp="1"/>
          </p:cNvSpPr>
          <p:nvPr>
            <p:ph type="body" idx="1"/>
          </p:nvPr>
        </p:nvSpPr>
        <p:spPr>
          <a:xfrm>
            <a:off x="1129640" y="411062"/>
            <a:ext cx="7276290" cy="4082486"/>
          </a:xfrm>
          <a:prstGeom prst="rect">
            <a:avLst/>
          </a:prstGeom>
          <a:noFill/>
          <a:ln>
            <a:noFill/>
          </a:ln>
        </p:spPr>
        <p:txBody>
          <a:bodyPr spcFirstLastPara="1" wrap="square" lIns="91425" tIns="91425" rIns="91425" bIns="91425" anchor="t" anchorCtr="0">
            <a:noAutofit/>
          </a:bodyPr>
          <a:lstStyle/>
          <a:p>
            <a:pPr marL="146050" lvl="0" indent="0" algn="l" rtl="0">
              <a:lnSpc>
                <a:spcPct val="115000"/>
              </a:lnSpc>
              <a:spcBef>
                <a:spcPts val="0"/>
              </a:spcBef>
              <a:spcAft>
                <a:spcPts val="0"/>
              </a:spcAft>
              <a:buSzPts val="1300"/>
              <a:buNone/>
            </a:pPr>
            <a:r>
              <a:rPr lang="en" sz="1600" b="1" dirty="0">
                <a:solidFill>
                  <a:srgbClr val="0070C0"/>
                </a:solidFill>
              </a:rPr>
              <a:t>Image Processing</a:t>
            </a:r>
          </a:p>
          <a:p>
            <a:pPr marL="146050" lvl="0" indent="0" algn="l" rtl="0">
              <a:lnSpc>
                <a:spcPct val="115000"/>
              </a:lnSpc>
              <a:spcBef>
                <a:spcPts val="0"/>
              </a:spcBef>
              <a:spcAft>
                <a:spcPts val="0"/>
              </a:spcAft>
              <a:buSzPts val="1300"/>
              <a:buNone/>
            </a:pPr>
            <a:endParaRPr lang="en" sz="1600" b="1" dirty="0">
              <a:solidFill>
                <a:srgbClr val="0070C0"/>
              </a:solidFill>
            </a:endParaRPr>
          </a:p>
          <a:p>
            <a:pPr marL="457200" lvl="1" indent="-311150">
              <a:lnSpc>
                <a:spcPct val="100000"/>
              </a:lnSpc>
              <a:spcBef>
                <a:spcPts val="0"/>
              </a:spcBef>
              <a:buSzPts val="1300"/>
              <a:buFont typeface="Wingdings" pitchFamily="2" charset="2"/>
              <a:buChar char="Ø"/>
            </a:pPr>
            <a:r>
              <a:rPr lang="en" sz="1300" b="1" dirty="0"/>
              <a:t>Problem Overview: </a:t>
            </a:r>
            <a:r>
              <a:rPr lang="en" sz="1300" dirty="0"/>
              <a:t>Performing clustering to classification on handwritten digits from MNIST data which are unlabeled .</a:t>
            </a:r>
            <a:endParaRPr sz="1300" dirty="0"/>
          </a:p>
          <a:p>
            <a:pPr marL="457200" lvl="1" indent="-311150">
              <a:lnSpc>
                <a:spcPct val="100000"/>
              </a:lnSpc>
              <a:spcBef>
                <a:spcPts val="0"/>
              </a:spcBef>
              <a:buSzPts val="1300"/>
              <a:buFont typeface="Wingdings" pitchFamily="2" charset="2"/>
              <a:buChar char="Ø"/>
            </a:pPr>
            <a:endParaRPr lang="en" sz="1300" dirty="0"/>
          </a:p>
          <a:p>
            <a:pPr marL="457200" lvl="1" indent="-311150">
              <a:lnSpc>
                <a:spcPct val="100000"/>
              </a:lnSpc>
              <a:spcBef>
                <a:spcPts val="0"/>
              </a:spcBef>
              <a:buSzPts val="1300"/>
              <a:buFont typeface="Wingdings" pitchFamily="2" charset="2"/>
              <a:buChar char="Ø"/>
            </a:pPr>
            <a:r>
              <a:rPr lang="en" sz="1300" b="1" dirty="0"/>
              <a:t>Approach</a:t>
            </a:r>
            <a:r>
              <a:rPr lang="en" sz="1300" dirty="0"/>
              <a:t> : </a:t>
            </a:r>
          </a:p>
          <a:p>
            <a:pPr lvl="1" indent="-311150">
              <a:lnSpc>
                <a:spcPct val="100000"/>
              </a:lnSpc>
              <a:spcBef>
                <a:spcPts val="0"/>
              </a:spcBef>
              <a:buSzPts val="1300"/>
              <a:buFont typeface="Wingdings" pitchFamily="2" charset="2"/>
              <a:buChar char="Ø"/>
            </a:pPr>
            <a:r>
              <a:rPr lang="en-IN" sz="1300" dirty="0"/>
              <a:t>Our approach to image analysis </a:t>
            </a:r>
            <a:r>
              <a:rPr lang="en-US" sz="1300" dirty="0"/>
              <a:t>involves feature extraction using convolution and PCA , feature enhancement using pooling , clustering of features and semi-supervised classification using techniques like Logistic Regression as illustrated in the below mind map .</a:t>
            </a:r>
            <a:endParaRPr lang="en-US" sz="1300" b="1" dirty="0"/>
          </a:p>
          <a:p>
            <a:pPr marL="825500" lvl="1" indent="-285750">
              <a:lnSpc>
                <a:spcPct val="100000"/>
              </a:lnSpc>
              <a:spcBef>
                <a:spcPts val="0"/>
              </a:spcBef>
              <a:buSzPts val="1300"/>
              <a:buFont typeface="Wingdings" pitchFamily="2" charset="2"/>
              <a:buChar char="Ø"/>
            </a:pPr>
            <a:endParaRPr lang="en-US" sz="1300" b="1" dirty="0"/>
          </a:p>
          <a:p>
            <a:pPr marL="825500" lvl="1" indent="-285750">
              <a:lnSpc>
                <a:spcPct val="100000"/>
              </a:lnSpc>
              <a:spcBef>
                <a:spcPts val="0"/>
              </a:spcBef>
              <a:buSzPts val="1300"/>
              <a:buFont typeface="Wingdings" pitchFamily="2" charset="2"/>
              <a:buChar char="Ø"/>
            </a:pPr>
            <a:endParaRPr lang="en-US" sz="1300" b="1" dirty="0"/>
          </a:p>
          <a:p>
            <a:pPr marL="825500" lvl="1" indent="-285750">
              <a:lnSpc>
                <a:spcPct val="100000"/>
              </a:lnSpc>
              <a:spcBef>
                <a:spcPts val="0"/>
              </a:spcBef>
              <a:buSzPts val="1300"/>
              <a:buFont typeface="Wingdings" pitchFamily="2" charset="2"/>
              <a:buChar char="Ø"/>
            </a:pPr>
            <a:endParaRPr lang="en-US" sz="1300" b="1" dirty="0"/>
          </a:p>
          <a:p>
            <a:pPr marL="825500" lvl="1" indent="-285750">
              <a:lnSpc>
                <a:spcPct val="100000"/>
              </a:lnSpc>
              <a:spcBef>
                <a:spcPts val="0"/>
              </a:spcBef>
              <a:buSzPts val="1300"/>
              <a:buFont typeface="Wingdings" pitchFamily="2" charset="2"/>
              <a:buChar char="Ø"/>
            </a:pPr>
            <a:endParaRPr lang="en-US" sz="1300" b="1" dirty="0"/>
          </a:p>
          <a:p>
            <a:pPr marL="825500" lvl="1" indent="-285750">
              <a:lnSpc>
                <a:spcPct val="100000"/>
              </a:lnSpc>
              <a:spcBef>
                <a:spcPts val="0"/>
              </a:spcBef>
              <a:buSzPts val="1300"/>
              <a:buFont typeface="Wingdings" pitchFamily="2" charset="2"/>
              <a:buChar char="Ø"/>
            </a:pPr>
            <a:endParaRPr lang="en-US" sz="1300" b="1" dirty="0"/>
          </a:p>
          <a:p>
            <a:pPr marL="825500" lvl="1" indent="-285750">
              <a:lnSpc>
                <a:spcPct val="100000"/>
              </a:lnSpc>
              <a:spcBef>
                <a:spcPts val="0"/>
              </a:spcBef>
              <a:buSzPts val="1300"/>
              <a:buFont typeface="Wingdings" pitchFamily="2" charset="2"/>
              <a:buChar char="Ø"/>
            </a:pPr>
            <a:endParaRPr lang="en-US" sz="1300" b="1" dirty="0"/>
          </a:p>
          <a:p>
            <a:pPr marL="825500" lvl="1" indent="-285750">
              <a:lnSpc>
                <a:spcPct val="100000"/>
              </a:lnSpc>
              <a:spcBef>
                <a:spcPts val="0"/>
              </a:spcBef>
              <a:buSzPts val="1300"/>
              <a:buFont typeface="Wingdings" pitchFamily="2" charset="2"/>
              <a:buChar char="Ø"/>
            </a:pPr>
            <a:endParaRPr lang="en-US" sz="1300" b="1" dirty="0"/>
          </a:p>
          <a:p>
            <a:pPr marL="825500" lvl="1" indent="-285750">
              <a:lnSpc>
                <a:spcPct val="100000"/>
              </a:lnSpc>
              <a:spcBef>
                <a:spcPts val="0"/>
              </a:spcBef>
              <a:buSzPts val="1300"/>
              <a:buFont typeface="Wingdings" pitchFamily="2" charset="2"/>
              <a:buChar char="Ø"/>
            </a:pPr>
            <a:endParaRPr lang="en-US" sz="1300" b="1" dirty="0"/>
          </a:p>
          <a:p>
            <a:pPr marL="825500" lvl="1" indent="-285750">
              <a:lnSpc>
                <a:spcPct val="100000"/>
              </a:lnSpc>
              <a:spcBef>
                <a:spcPts val="0"/>
              </a:spcBef>
              <a:buSzPts val="1300"/>
              <a:buFont typeface="Wingdings" pitchFamily="2" charset="2"/>
              <a:buChar char="Ø"/>
            </a:pPr>
            <a:endParaRPr lang="en-US" sz="1300" b="1" dirty="0"/>
          </a:p>
          <a:p>
            <a:pPr marL="825500" lvl="1" indent="-285750">
              <a:lnSpc>
                <a:spcPct val="100000"/>
              </a:lnSpc>
              <a:spcBef>
                <a:spcPts val="0"/>
              </a:spcBef>
              <a:buSzPts val="1300"/>
              <a:buFont typeface="Wingdings" pitchFamily="2" charset="2"/>
              <a:buChar char="Ø"/>
            </a:pPr>
            <a:endParaRPr sz="1300" dirty="0"/>
          </a:p>
          <a:p>
            <a:pPr marL="457200" lvl="0" indent="0" algn="l" rtl="0">
              <a:lnSpc>
                <a:spcPct val="115000"/>
              </a:lnSpc>
              <a:spcBef>
                <a:spcPts val="3200"/>
              </a:spcBef>
              <a:spcAft>
                <a:spcPts val="1600"/>
              </a:spcAft>
              <a:buSzPts val="1300"/>
              <a:buNone/>
            </a:pPr>
            <a:endParaRPr sz="1300" dirty="0"/>
          </a:p>
        </p:txBody>
      </p:sp>
      <p:pic>
        <p:nvPicPr>
          <p:cNvPr id="4" name="Picture 3">
            <a:extLst>
              <a:ext uri="{FF2B5EF4-FFF2-40B4-BE49-F238E27FC236}">
                <a16:creationId xmlns:a16="http://schemas.microsoft.com/office/drawing/2014/main" id="{8214D74A-896E-31EA-CE82-9861801E55CE}"/>
              </a:ext>
            </a:extLst>
          </p:cNvPr>
          <p:cNvPicPr>
            <a:picLocks noChangeAspect="1"/>
          </p:cNvPicPr>
          <p:nvPr/>
        </p:nvPicPr>
        <p:blipFill>
          <a:blip r:embed="rId3"/>
          <a:stretch>
            <a:fillRect/>
          </a:stretch>
        </p:blipFill>
        <p:spPr>
          <a:xfrm>
            <a:off x="1543457" y="2716623"/>
            <a:ext cx="5689298" cy="2296661"/>
          </a:xfrm>
          <a:prstGeom prst="rect">
            <a:avLst/>
          </a:prstGeom>
        </p:spPr>
      </p:pic>
    </p:spTree>
    <p:extLst>
      <p:ext uri="{BB962C8B-B14F-4D97-AF65-F5344CB8AC3E}">
        <p14:creationId xmlns:p14="http://schemas.microsoft.com/office/powerpoint/2010/main" val="23837051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31"/>
          <p:cNvSpPr txBox="1">
            <a:spLocks noGrp="1"/>
          </p:cNvSpPr>
          <p:nvPr>
            <p:ph type="title"/>
          </p:nvPr>
        </p:nvSpPr>
        <p:spPr>
          <a:xfrm>
            <a:off x="749163" y="30150"/>
            <a:ext cx="7030500" cy="99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Approach 2 : PCA &amp; Clustering</a:t>
            </a:r>
            <a:endParaRPr dirty="0"/>
          </a:p>
        </p:txBody>
      </p:sp>
      <p:sp>
        <p:nvSpPr>
          <p:cNvPr id="487" name="Google Shape;487;p31"/>
          <p:cNvSpPr txBox="1">
            <a:spLocks noGrp="1"/>
          </p:cNvSpPr>
          <p:nvPr>
            <p:ph type="body" idx="1"/>
          </p:nvPr>
        </p:nvSpPr>
        <p:spPr>
          <a:xfrm>
            <a:off x="1141637" y="655078"/>
            <a:ext cx="7030500" cy="2541600"/>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buSzPts val="1300"/>
              <a:buFont typeface="Wingdings" pitchFamily="2" charset="2"/>
              <a:buChar char="Ø"/>
            </a:pPr>
            <a:r>
              <a:rPr lang="en" dirty="0"/>
              <a:t>We perform </a:t>
            </a:r>
            <a:r>
              <a:rPr lang="en" b="1" dirty="0"/>
              <a:t>PCA</a:t>
            </a:r>
            <a:r>
              <a:rPr lang="en" dirty="0"/>
              <a:t> for dimensionality reduction and can see that with </a:t>
            </a:r>
            <a:r>
              <a:rPr lang="en" b="1" dirty="0"/>
              <a:t>2 components </a:t>
            </a:r>
            <a:r>
              <a:rPr lang="en" dirty="0"/>
              <a:t>we can capture </a:t>
            </a:r>
            <a:r>
              <a:rPr lang="en" b="1" dirty="0"/>
              <a:t>95% of the variance</a:t>
            </a:r>
            <a:r>
              <a:rPr lang="en" dirty="0"/>
              <a:t>.</a:t>
            </a:r>
            <a:endParaRPr dirty="0"/>
          </a:p>
          <a:p>
            <a:pPr lvl="0" algn="l" rtl="0">
              <a:lnSpc>
                <a:spcPct val="115000"/>
              </a:lnSpc>
              <a:spcBef>
                <a:spcPts val="0"/>
              </a:spcBef>
              <a:spcAft>
                <a:spcPts val="0"/>
              </a:spcAft>
              <a:buSzPts val="1300"/>
              <a:buFont typeface="Wingdings" pitchFamily="2" charset="2"/>
              <a:buChar char="Ø"/>
            </a:pPr>
            <a:r>
              <a:rPr lang="en" dirty="0"/>
              <a:t>We perform </a:t>
            </a:r>
            <a:r>
              <a:rPr lang="en" b="1" dirty="0"/>
              <a:t>K means </a:t>
            </a:r>
            <a:r>
              <a:rPr lang="en" dirty="0"/>
              <a:t>on these PCA components to get the below cluster distribution.</a:t>
            </a:r>
            <a:endParaRPr dirty="0"/>
          </a:p>
        </p:txBody>
      </p:sp>
      <p:pic>
        <p:nvPicPr>
          <p:cNvPr id="488" name="Google Shape;488;p31"/>
          <p:cNvPicPr preferRelativeResize="0"/>
          <p:nvPr/>
        </p:nvPicPr>
        <p:blipFill rotWithShape="1">
          <a:blip r:embed="rId3">
            <a:alphaModFix/>
          </a:blip>
          <a:srcRect/>
          <a:stretch/>
        </p:blipFill>
        <p:spPr>
          <a:xfrm>
            <a:off x="331350" y="1700378"/>
            <a:ext cx="4045551" cy="2992600"/>
          </a:xfrm>
          <a:prstGeom prst="rect">
            <a:avLst/>
          </a:prstGeom>
          <a:noFill/>
          <a:ln>
            <a:noFill/>
          </a:ln>
        </p:spPr>
      </p:pic>
      <p:pic>
        <p:nvPicPr>
          <p:cNvPr id="489" name="Google Shape;489;p31"/>
          <p:cNvPicPr preferRelativeResize="0"/>
          <p:nvPr/>
        </p:nvPicPr>
        <p:blipFill rotWithShape="1">
          <a:blip r:embed="rId4">
            <a:alphaModFix/>
          </a:blip>
          <a:srcRect/>
          <a:stretch/>
        </p:blipFill>
        <p:spPr>
          <a:xfrm>
            <a:off x="4767101" y="1611678"/>
            <a:ext cx="3927817" cy="30813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2"/>
          <p:cNvSpPr txBox="1">
            <a:spLocks noGrp="1"/>
          </p:cNvSpPr>
          <p:nvPr>
            <p:ph type="title"/>
          </p:nvPr>
        </p:nvSpPr>
        <p:spPr>
          <a:xfrm>
            <a:off x="825343" y="0"/>
            <a:ext cx="7030500" cy="99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Approach 2 : KMeans + PCA Results</a:t>
            </a:r>
            <a:endParaRPr dirty="0"/>
          </a:p>
        </p:txBody>
      </p:sp>
      <p:sp>
        <p:nvSpPr>
          <p:cNvPr id="495" name="Google Shape;495;p32"/>
          <p:cNvSpPr txBox="1">
            <a:spLocks noGrp="1"/>
          </p:cNvSpPr>
          <p:nvPr>
            <p:ph type="body" idx="1"/>
          </p:nvPr>
        </p:nvSpPr>
        <p:spPr>
          <a:xfrm>
            <a:off x="1198869" y="721033"/>
            <a:ext cx="7030500" cy="2541600"/>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buSzPts val="1300"/>
              <a:buFont typeface="Wingdings" pitchFamily="2" charset="2"/>
              <a:buChar char="Ø"/>
            </a:pPr>
            <a:r>
              <a:rPr lang="en" dirty="0"/>
              <a:t>Below is the </a:t>
            </a:r>
            <a:r>
              <a:rPr lang="en-US" dirty="0"/>
              <a:t>graph shows the result of applying </a:t>
            </a:r>
            <a:r>
              <a:rPr lang="en-US" b="1" dirty="0"/>
              <a:t>PCA for dimensionality reduction</a:t>
            </a:r>
            <a:r>
              <a:rPr lang="en-US" dirty="0"/>
              <a:t> and </a:t>
            </a:r>
            <a:r>
              <a:rPr lang="en-US" b="1" dirty="0"/>
              <a:t>K-Means clustering</a:t>
            </a:r>
            <a:r>
              <a:rPr lang="en-US" dirty="0"/>
              <a:t> on features extracted from images using convolutional filters.</a:t>
            </a:r>
          </a:p>
          <a:p>
            <a:pPr lvl="0" algn="l" rtl="0">
              <a:lnSpc>
                <a:spcPct val="115000"/>
              </a:lnSpc>
              <a:spcBef>
                <a:spcPts val="0"/>
              </a:spcBef>
              <a:spcAft>
                <a:spcPts val="0"/>
              </a:spcAft>
              <a:buSzPts val="1300"/>
              <a:buFont typeface="Wingdings" pitchFamily="2" charset="2"/>
              <a:buChar char="Ø"/>
            </a:pPr>
            <a:r>
              <a:rPr lang="en" b="1" dirty="0"/>
              <a:t>Silhouette Score: 0.3373</a:t>
            </a:r>
            <a:endParaRPr b="1" dirty="0"/>
          </a:p>
        </p:txBody>
      </p:sp>
      <p:pic>
        <p:nvPicPr>
          <p:cNvPr id="496" name="Google Shape;496;p32"/>
          <p:cNvPicPr preferRelativeResize="0"/>
          <p:nvPr/>
        </p:nvPicPr>
        <p:blipFill rotWithShape="1">
          <a:blip r:embed="rId3">
            <a:alphaModFix/>
          </a:blip>
          <a:srcRect/>
          <a:stretch/>
        </p:blipFill>
        <p:spPr>
          <a:xfrm>
            <a:off x="2069515" y="1624574"/>
            <a:ext cx="4008998" cy="314979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33"/>
          <p:cNvSpPr txBox="1">
            <a:spLocks noGrp="1"/>
          </p:cNvSpPr>
          <p:nvPr>
            <p:ph type="title"/>
          </p:nvPr>
        </p:nvSpPr>
        <p:spPr>
          <a:xfrm>
            <a:off x="1056750" y="221325"/>
            <a:ext cx="7030500" cy="99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Approach 2 : K</a:t>
            </a:r>
            <a:r>
              <a:rPr lang="en-IN" dirty="0"/>
              <a:t>m</a:t>
            </a:r>
            <a:r>
              <a:rPr lang="en" dirty="0"/>
              <a:t>eans C</a:t>
            </a:r>
            <a:r>
              <a:rPr lang="en-IN" dirty="0"/>
              <a:t>l</a:t>
            </a:r>
            <a:r>
              <a:rPr lang="en" dirty="0"/>
              <a:t>ustering Results </a:t>
            </a:r>
            <a:endParaRPr dirty="0"/>
          </a:p>
        </p:txBody>
      </p:sp>
      <p:sp>
        <p:nvSpPr>
          <p:cNvPr id="502" name="Google Shape;502;p33"/>
          <p:cNvSpPr txBox="1">
            <a:spLocks noGrp="1"/>
          </p:cNvSpPr>
          <p:nvPr>
            <p:ph type="body" idx="1"/>
          </p:nvPr>
        </p:nvSpPr>
        <p:spPr>
          <a:xfrm>
            <a:off x="1206364" y="863067"/>
            <a:ext cx="7030500" cy="25416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Char char="●"/>
            </a:pPr>
            <a:r>
              <a:rPr lang="en" dirty="0"/>
              <a:t>Below are the row wise display of sample Images from Each Cluster </a:t>
            </a:r>
            <a:endParaRPr dirty="0"/>
          </a:p>
        </p:txBody>
      </p:sp>
      <p:pic>
        <p:nvPicPr>
          <p:cNvPr id="503" name="Google Shape;503;p33"/>
          <p:cNvPicPr preferRelativeResize="0"/>
          <p:nvPr/>
        </p:nvPicPr>
        <p:blipFill rotWithShape="1">
          <a:blip r:embed="rId3">
            <a:alphaModFix/>
          </a:blip>
          <a:srcRect/>
          <a:stretch/>
        </p:blipFill>
        <p:spPr>
          <a:xfrm>
            <a:off x="2407710" y="1343042"/>
            <a:ext cx="4075536" cy="366367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34"/>
          <p:cNvSpPr txBox="1">
            <a:spLocks noGrp="1"/>
          </p:cNvSpPr>
          <p:nvPr>
            <p:ph type="title"/>
          </p:nvPr>
        </p:nvSpPr>
        <p:spPr>
          <a:xfrm>
            <a:off x="1131413" y="178851"/>
            <a:ext cx="7030500" cy="99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Approach 3</a:t>
            </a:r>
            <a:endParaRPr dirty="0"/>
          </a:p>
        </p:txBody>
      </p:sp>
      <p:sp>
        <p:nvSpPr>
          <p:cNvPr id="509" name="Google Shape;509;p34"/>
          <p:cNvSpPr txBox="1">
            <a:spLocks noGrp="1"/>
          </p:cNvSpPr>
          <p:nvPr>
            <p:ph type="body" idx="1"/>
          </p:nvPr>
        </p:nvSpPr>
        <p:spPr>
          <a:xfrm>
            <a:off x="1056750" y="778480"/>
            <a:ext cx="7030500" cy="2541600"/>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buSzPts val="1300"/>
              <a:buFont typeface="Wingdings" pitchFamily="2" charset="2"/>
              <a:buChar char="Ø"/>
            </a:pPr>
            <a:r>
              <a:rPr lang="en" b="1" dirty="0">
                <a:solidFill>
                  <a:srgbClr val="0070C0"/>
                </a:solidFill>
              </a:rPr>
              <a:t>Finally we have tried to use 2D Convolution technique along with max pooling to improve the clustering results.</a:t>
            </a:r>
          </a:p>
          <a:p>
            <a:pPr lvl="0" algn="l" rtl="0">
              <a:lnSpc>
                <a:spcPct val="115000"/>
              </a:lnSpc>
              <a:spcBef>
                <a:spcPts val="0"/>
              </a:spcBef>
              <a:spcAft>
                <a:spcPts val="0"/>
              </a:spcAft>
              <a:buSzPts val="1300"/>
              <a:buFont typeface="Wingdings" pitchFamily="2" charset="2"/>
              <a:buChar char="Ø"/>
            </a:pPr>
            <a:endParaRPr lang="en" b="1" dirty="0">
              <a:solidFill>
                <a:srgbClr val="0070C0"/>
              </a:solidFill>
            </a:endParaRPr>
          </a:p>
          <a:p>
            <a:pPr lvl="0" algn="l" rtl="0">
              <a:lnSpc>
                <a:spcPct val="115000"/>
              </a:lnSpc>
              <a:spcBef>
                <a:spcPts val="0"/>
              </a:spcBef>
              <a:spcAft>
                <a:spcPts val="0"/>
              </a:spcAft>
              <a:buSzPts val="1300"/>
              <a:buFont typeface="Wingdings" pitchFamily="2" charset="2"/>
              <a:buChar char="Ø"/>
            </a:pPr>
            <a:r>
              <a:rPr lang="en-US" b="1" dirty="0"/>
              <a:t>Maxpooling</a:t>
            </a:r>
            <a:r>
              <a:rPr lang="en-US" dirty="0"/>
              <a:t> is a </a:t>
            </a:r>
            <a:r>
              <a:rPr lang="en-US" b="1" dirty="0"/>
              <a:t>down sampling</a:t>
            </a:r>
            <a:r>
              <a:rPr lang="en-US" dirty="0"/>
              <a:t> operation commonly used in convolutional neural networks that reduces the spatial dimensions (width and height) of a feature map by dividing it into small rectangular blocks and </a:t>
            </a:r>
            <a:r>
              <a:rPr lang="en-US" b="1" dirty="0"/>
              <a:t>outputting the maximum value </a:t>
            </a:r>
            <a:r>
              <a:rPr lang="en-US" dirty="0"/>
              <a:t>within each block, thereby making the </a:t>
            </a:r>
            <a:r>
              <a:rPr lang="en-US" b="1" dirty="0"/>
              <a:t>representation more robust </a:t>
            </a:r>
            <a:r>
              <a:rPr lang="en-US" dirty="0"/>
              <a:t>to small translations and distortions while also decreasing computational cost</a:t>
            </a:r>
            <a:endParaRPr dirty="0"/>
          </a:p>
        </p:txBody>
      </p:sp>
      <p:sp>
        <p:nvSpPr>
          <p:cNvPr id="3" name="TextBox 2">
            <a:extLst>
              <a:ext uri="{FF2B5EF4-FFF2-40B4-BE49-F238E27FC236}">
                <a16:creationId xmlns:a16="http://schemas.microsoft.com/office/drawing/2014/main" id="{0A11F9EE-64BC-D04A-C921-1043CB4D7690}"/>
              </a:ext>
            </a:extLst>
          </p:cNvPr>
          <p:cNvSpPr txBox="1"/>
          <p:nvPr/>
        </p:nvSpPr>
        <p:spPr>
          <a:xfrm>
            <a:off x="1056750" y="2512918"/>
            <a:ext cx="3147699" cy="2378343"/>
          </a:xfrm>
          <a:prstGeom prst="rect">
            <a:avLst/>
          </a:prstGeom>
          <a:noFill/>
        </p:spPr>
        <p:txBody>
          <a:bodyPr wrap="square" rtlCol="0">
            <a:spAutoFit/>
          </a:bodyPr>
          <a:lstStyle/>
          <a:p>
            <a:pPr marL="457200" lvl="0" indent="-311150" algn="l" rtl="0">
              <a:lnSpc>
                <a:spcPct val="115000"/>
              </a:lnSpc>
              <a:spcBef>
                <a:spcPts val="0"/>
              </a:spcBef>
              <a:spcAft>
                <a:spcPts val="0"/>
              </a:spcAft>
              <a:buSzPts val="1300"/>
              <a:buFont typeface="Wingdings" pitchFamily="2" charset="2"/>
              <a:buChar char="Ø"/>
            </a:pPr>
            <a:endParaRPr lang="en-US" sz="1300" dirty="0">
              <a:solidFill>
                <a:schemeClr val="dk2"/>
              </a:solidFill>
              <a:latin typeface="Nunito"/>
              <a:sym typeface="Nunito"/>
            </a:endParaRPr>
          </a:p>
          <a:p>
            <a:pPr marL="457200" lvl="0" indent="-311150" algn="l" rtl="0">
              <a:lnSpc>
                <a:spcPct val="115000"/>
              </a:lnSpc>
              <a:spcBef>
                <a:spcPts val="0"/>
              </a:spcBef>
              <a:spcAft>
                <a:spcPts val="0"/>
              </a:spcAft>
              <a:buSzPts val="1300"/>
              <a:buFont typeface="Wingdings" pitchFamily="2" charset="2"/>
              <a:buChar char="Ø"/>
            </a:pPr>
            <a:r>
              <a:rPr lang="en-US" sz="1300" dirty="0">
                <a:solidFill>
                  <a:schemeClr val="dk2"/>
                </a:solidFill>
                <a:latin typeface="Nunito"/>
                <a:sym typeface="Nunito"/>
              </a:rPr>
              <a:t>In our case , we use the </a:t>
            </a:r>
            <a:r>
              <a:rPr lang="en-US" sz="1300" b="1" dirty="0">
                <a:solidFill>
                  <a:schemeClr val="dk2"/>
                </a:solidFill>
                <a:latin typeface="Nunito"/>
                <a:sym typeface="Nunito"/>
              </a:rPr>
              <a:t>predefined 2D convolution</a:t>
            </a:r>
            <a:r>
              <a:rPr lang="en-US" sz="1300" dirty="0">
                <a:solidFill>
                  <a:schemeClr val="dk2"/>
                </a:solidFill>
                <a:latin typeface="Nunito"/>
                <a:sym typeface="Nunito"/>
              </a:rPr>
              <a:t> function along with the </a:t>
            </a:r>
            <a:r>
              <a:rPr lang="en-US" sz="1300" b="1" dirty="0">
                <a:solidFill>
                  <a:schemeClr val="dk2"/>
                </a:solidFill>
                <a:latin typeface="Nunito"/>
                <a:sym typeface="Nunito"/>
              </a:rPr>
              <a:t>Kernels</a:t>
            </a:r>
            <a:r>
              <a:rPr lang="en-US" sz="1300" dirty="0">
                <a:solidFill>
                  <a:schemeClr val="dk2"/>
                </a:solidFill>
                <a:latin typeface="Nunito"/>
                <a:sym typeface="Nunito"/>
              </a:rPr>
              <a:t> mentioned above.</a:t>
            </a:r>
          </a:p>
          <a:p>
            <a:pPr marL="457200" lvl="0" indent="-311150" algn="l" rtl="0">
              <a:lnSpc>
                <a:spcPct val="115000"/>
              </a:lnSpc>
              <a:spcBef>
                <a:spcPts val="0"/>
              </a:spcBef>
              <a:spcAft>
                <a:spcPts val="0"/>
              </a:spcAft>
              <a:buSzPts val="1300"/>
              <a:buFont typeface="Wingdings" pitchFamily="2" charset="2"/>
              <a:buChar char="Ø"/>
            </a:pPr>
            <a:endParaRPr lang="en-US" sz="1300" dirty="0">
              <a:solidFill>
                <a:schemeClr val="dk2"/>
              </a:solidFill>
              <a:latin typeface="Nunito"/>
              <a:sym typeface="Nunito"/>
            </a:endParaRPr>
          </a:p>
          <a:p>
            <a:pPr marL="457200" lvl="0" indent="-311150" algn="l" rtl="0">
              <a:lnSpc>
                <a:spcPct val="115000"/>
              </a:lnSpc>
              <a:spcBef>
                <a:spcPts val="0"/>
              </a:spcBef>
              <a:spcAft>
                <a:spcPts val="0"/>
              </a:spcAft>
              <a:buSzPts val="1300"/>
              <a:buFont typeface="Wingdings" pitchFamily="2" charset="2"/>
              <a:buChar char="Ø"/>
            </a:pPr>
            <a:r>
              <a:rPr lang="en-US" sz="1300" dirty="0">
                <a:solidFill>
                  <a:schemeClr val="dk2"/>
                </a:solidFill>
                <a:latin typeface="Nunito"/>
                <a:sym typeface="Nunito"/>
              </a:rPr>
              <a:t>Additionally, we also define a </a:t>
            </a:r>
            <a:r>
              <a:rPr lang="en-US" sz="1300" b="1" dirty="0">
                <a:solidFill>
                  <a:schemeClr val="dk2"/>
                </a:solidFill>
                <a:latin typeface="Nunito"/>
                <a:sym typeface="Nunito"/>
              </a:rPr>
              <a:t>max pooling function </a:t>
            </a:r>
            <a:r>
              <a:rPr lang="en-US" sz="1300" dirty="0">
                <a:solidFill>
                  <a:schemeClr val="dk2"/>
                </a:solidFill>
                <a:latin typeface="Nunito"/>
                <a:sym typeface="Nunito"/>
              </a:rPr>
              <a:t>as can be seen in the snap.</a:t>
            </a:r>
          </a:p>
          <a:p>
            <a:endParaRPr lang="en-IN" dirty="0"/>
          </a:p>
        </p:txBody>
      </p:sp>
      <p:pic>
        <p:nvPicPr>
          <p:cNvPr id="4" name="Picture 3">
            <a:extLst>
              <a:ext uri="{FF2B5EF4-FFF2-40B4-BE49-F238E27FC236}">
                <a16:creationId xmlns:a16="http://schemas.microsoft.com/office/drawing/2014/main" id="{20A84A19-5C45-0DDF-2A75-C7CF5356EAF5}"/>
              </a:ext>
            </a:extLst>
          </p:cNvPr>
          <p:cNvPicPr>
            <a:picLocks noChangeAspect="1"/>
          </p:cNvPicPr>
          <p:nvPr/>
        </p:nvPicPr>
        <p:blipFill>
          <a:blip r:embed="rId3"/>
          <a:stretch>
            <a:fillRect/>
          </a:stretch>
        </p:blipFill>
        <p:spPr>
          <a:xfrm>
            <a:off x="4096090" y="2786513"/>
            <a:ext cx="4814498" cy="183115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35"/>
          <p:cNvSpPr txBox="1">
            <a:spLocks noGrp="1"/>
          </p:cNvSpPr>
          <p:nvPr>
            <p:ph type="title"/>
          </p:nvPr>
        </p:nvSpPr>
        <p:spPr>
          <a:xfrm>
            <a:off x="959026" y="118600"/>
            <a:ext cx="7030500" cy="99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Approach 3 : Applying Max Pooling</a:t>
            </a:r>
            <a:endParaRPr dirty="0"/>
          </a:p>
        </p:txBody>
      </p:sp>
      <p:sp>
        <p:nvSpPr>
          <p:cNvPr id="516" name="Google Shape;516;p35"/>
          <p:cNvSpPr txBox="1">
            <a:spLocks noGrp="1"/>
          </p:cNvSpPr>
          <p:nvPr>
            <p:ph type="body" idx="1"/>
          </p:nvPr>
        </p:nvSpPr>
        <p:spPr>
          <a:xfrm>
            <a:off x="1154474" y="735651"/>
            <a:ext cx="7030500" cy="2541600"/>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buSzPts val="1300"/>
              <a:buFont typeface="Wingdings" pitchFamily="2" charset="2"/>
              <a:buChar char="Ø"/>
            </a:pPr>
            <a:r>
              <a:rPr lang="en" dirty="0"/>
              <a:t>Now we apply convolutions and pooling to all images and save the features.</a:t>
            </a:r>
            <a:endParaRPr dirty="0"/>
          </a:p>
          <a:p>
            <a:pPr lvl="0" algn="l" rtl="0">
              <a:lnSpc>
                <a:spcPct val="115000"/>
              </a:lnSpc>
              <a:spcBef>
                <a:spcPts val="0"/>
              </a:spcBef>
              <a:spcAft>
                <a:spcPts val="0"/>
              </a:spcAft>
              <a:buSzPts val="1300"/>
              <a:buFont typeface="Wingdings" pitchFamily="2" charset="2"/>
              <a:buChar char="Ø"/>
            </a:pPr>
            <a:r>
              <a:rPr lang="en" dirty="0"/>
              <a:t>Shape of extracted features after </a:t>
            </a:r>
            <a:r>
              <a:rPr lang="en" b="1" dirty="0"/>
              <a:t>convolution and pooling: (60000, 980)</a:t>
            </a:r>
            <a:endParaRPr b="1" dirty="0"/>
          </a:p>
        </p:txBody>
      </p:sp>
      <p:pic>
        <p:nvPicPr>
          <p:cNvPr id="3" name="Picture 2">
            <a:extLst>
              <a:ext uri="{FF2B5EF4-FFF2-40B4-BE49-F238E27FC236}">
                <a16:creationId xmlns:a16="http://schemas.microsoft.com/office/drawing/2014/main" id="{BC34DDA9-5D33-22E1-E1A4-41C7A2C0CA06}"/>
              </a:ext>
            </a:extLst>
          </p:cNvPr>
          <p:cNvPicPr>
            <a:picLocks noChangeAspect="1"/>
          </p:cNvPicPr>
          <p:nvPr/>
        </p:nvPicPr>
        <p:blipFill>
          <a:blip r:embed="rId3"/>
          <a:stretch>
            <a:fillRect/>
          </a:stretch>
        </p:blipFill>
        <p:spPr>
          <a:xfrm>
            <a:off x="1086787" y="1559341"/>
            <a:ext cx="7772400" cy="2995258"/>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36"/>
          <p:cNvSpPr txBox="1">
            <a:spLocks noGrp="1"/>
          </p:cNvSpPr>
          <p:nvPr>
            <p:ph type="title"/>
          </p:nvPr>
        </p:nvSpPr>
        <p:spPr>
          <a:xfrm>
            <a:off x="1116738" y="-26212"/>
            <a:ext cx="6910521" cy="10281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Approach 3 : Principal Component Analysis (PCA)</a:t>
            </a:r>
            <a:endParaRPr dirty="0"/>
          </a:p>
        </p:txBody>
      </p:sp>
      <p:sp>
        <p:nvSpPr>
          <p:cNvPr id="523" name="Google Shape;523;p36"/>
          <p:cNvSpPr txBox="1">
            <a:spLocks noGrp="1"/>
          </p:cNvSpPr>
          <p:nvPr>
            <p:ph type="body" idx="1"/>
          </p:nvPr>
        </p:nvSpPr>
        <p:spPr>
          <a:xfrm>
            <a:off x="1303800" y="1117900"/>
            <a:ext cx="7030500" cy="2541600"/>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buSzPts val="1300"/>
              <a:buFont typeface="Wingdings" pitchFamily="2" charset="2"/>
              <a:buChar char="Ø"/>
            </a:pPr>
            <a:r>
              <a:rPr lang="en" dirty="0"/>
              <a:t>We have plotted a graph to calculate </a:t>
            </a:r>
            <a:r>
              <a:rPr lang="en" b="1" dirty="0"/>
              <a:t>Cumulative Explained Variance </a:t>
            </a:r>
            <a:r>
              <a:rPr lang="en" dirty="0"/>
              <a:t>per Number of PCA Components. From the graph we can know that </a:t>
            </a:r>
            <a:r>
              <a:rPr lang="en" b="1" dirty="0"/>
              <a:t>approximately 130 components </a:t>
            </a:r>
            <a:r>
              <a:rPr lang="en" dirty="0"/>
              <a:t>are needed to capture </a:t>
            </a:r>
            <a:r>
              <a:rPr lang="en" b="1" dirty="0"/>
              <a:t>90% of the variance</a:t>
            </a:r>
            <a:r>
              <a:rPr lang="en" dirty="0"/>
              <a:t>.</a:t>
            </a:r>
            <a:endParaRPr dirty="0"/>
          </a:p>
        </p:txBody>
      </p:sp>
      <p:pic>
        <p:nvPicPr>
          <p:cNvPr id="524" name="Google Shape;524;p36"/>
          <p:cNvPicPr preferRelativeResize="0"/>
          <p:nvPr/>
        </p:nvPicPr>
        <p:blipFill rotWithShape="1">
          <a:blip r:embed="rId3">
            <a:alphaModFix/>
          </a:blip>
          <a:srcRect/>
          <a:stretch/>
        </p:blipFill>
        <p:spPr>
          <a:xfrm>
            <a:off x="2511650" y="1914200"/>
            <a:ext cx="4120699" cy="31395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37"/>
          <p:cNvSpPr txBox="1">
            <a:spLocks noGrp="1"/>
          </p:cNvSpPr>
          <p:nvPr>
            <p:ph type="title"/>
          </p:nvPr>
        </p:nvSpPr>
        <p:spPr>
          <a:xfrm>
            <a:off x="1056750" y="0"/>
            <a:ext cx="7030500" cy="61700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Approach 3:C</a:t>
            </a:r>
            <a:r>
              <a:rPr lang="en-IN" dirty="0"/>
              <a:t>l</a:t>
            </a:r>
            <a:r>
              <a:rPr lang="en" dirty="0"/>
              <a:t>ustering on PCA</a:t>
            </a:r>
            <a:endParaRPr dirty="0"/>
          </a:p>
        </p:txBody>
      </p:sp>
      <p:sp>
        <p:nvSpPr>
          <p:cNvPr id="530" name="Google Shape;530;p37"/>
          <p:cNvSpPr txBox="1">
            <a:spLocks noGrp="1"/>
          </p:cNvSpPr>
          <p:nvPr>
            <p:ph type="body" idx="1"/>
          </p:nvPr>
        </p:nvSpPr>
        <p:spPr>
          <a:xfrm>
            <a:off x="1206363" y="651058"/>
            <a:ext cx="7030500" cy="2541600"/>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buSzPts val="1300"/>
              <a:buFont typeface="Wingdings" pitchFamily="2" charset="2"/>
              <a:buChar char="Ø"/>
            </a:pPr>
            <a:r>
              <a:rPr lang="en-US" b="1" dirty="0"/>
              <a:t>K Means </a:t>
            </a:r>
            <a:r>
              <a:rPr lang="en-US" dirty="0"/>
              <a:t>Clustering has been performed on </a:t>
            </a:r>
            <a:r>
              <a:rPr lang="en-US" b="1" dirty="0"/>
              <a:t>PCA</a:t>
            </a:r>
            <a:r>
              <a:rPr lang="en-US" dirty="0"/>
              <a:t> Features</a:t>
            </a:r>
          </a:p>
          <a:p>
            <a:pPr marL="146050" lvl="0" indent="0" algn="l" rtl="0">
              <a:lnSpc>
                <a:spcPct val="115000"/>
              </a:lnSpc>
              <a:spcBef>
                <a:spcPts val="0"/>
              </a:spcBef>
              <a:spcAft>
                <a:spcPts val="0"/>
              </a:spcAft>
              <a:buSzPts val="1300"/>
              <a:buNone/>
            </a:pPr>
            <a:endParaRPr lang="en-US" dirty="0"/>
          </a:p>
          <a:p>
            <a:pPr lvl="0" algn="l" rtl="0">
              <a:lnSpc>
                <a:spcPct val="115000"/>
              </a:lnSpc>
              <a:spcBef>
                <a:spcPts val="0"/>
              </a:spcBef>
              <a:spcAft>
                <a:spcPts val="0"/>
              </a:spcAft>
              <a:buSzPts val="1300"/>
              <a:buFont typeface="Wingdings" pitchFamily="2" charset="2"/>
              <a:buChar char="Ø"/>
            </a:pPr>
            <a:r>
              <a:rPr lang="en" dirty="0"/>
              <a:t>Since the dataset contains handwritten images from </a:t>
            </a:r>
            <a:r>
              <a:rPr lang="en" b="1" dirty="0"/>
              <a:t>0 to 9</a:t>
            </a:r>
            <a:r>
              <a:rPr lang="en" dirty="0"/>
              <a:t> we can clearly say that there are </a:t>
            </a:r>
            <a:r>
              <a:rPr lang="en" b="1" dirty="0"/>
              <a:t>10 clusters </a:t>
            </a:r>
            <a:r>
              <a:rPr lang="en" dirty="0"/>
              <a:t>in our dataset.</a:t>
            </a:r>
          </a:p>
          <a:p>
            <a:pPr marL="146050" lvl="0" indent="0" algn="l" rtl="0">
              <a:lnSpc>
                <a:spcPct val="115000"/>
              </a:lnSpc>
              <a:spcBef>
                <a:spcPts val="0"/>
              </a:spcBef>
              <a:spcAft>
                <a:spcPts val="0"/>
              </a:spcAft>
              <a:buSzPts val="1300"/>
              <a:buNone/>
            </a:pPr>
            <a:endParaRPr dirty="0"/>
          </a:p>
          <a:p>
            <a:pPr lvl="0" algn="l" rtl="0">
              <a:lnSpc>
                <a:spcPct val="115000"/>
              </a:lnSpc>
              <a:spcBef>
                <a:spcPts val="0"/>
              </a:spcBef>
              <a:spcAft>
                <a:spcPts val="0"/>
              </a:spcAft>
              <a:buSzPts val="1300"/>
              <a:buFont typeface="Wingdings" pitchFamily="2" charset="2"/>
              <a:buChar char="Ø"/>
            </a:pPr>
            <a:r>
              <a:rPr lang="en" dirty="0"/>
              <a:t>Our objective here to group similar images together and </a:t>
            </a:r>
            <a:r>
              <a:rPr lang="en" b="1" dirty="0"/>
              <a:t>generate pseudo-labels </a:t>
            </a:r>
            <a:r>
              <a:rPr lang="en" dirty="0"/>
              <a:t>for the </a:t>
            </a:r>
            <a:r>
              <a:rPr lang="en" b="1" dirty="0"/>
              <a:t>unlabeled image data</a:t>
            </a:r>
            <a:r>
              <a:rPr lang="en" dirty="0"/>
              <a:t>.</a:t>
            </a:r>
          </a:p>
          <a:p>
            <a:pPr marL="146050" lvl="0" indent="0" algn="l" rtl="0">
              <a:lnSpc>
                <a:spcPct val="115000"/>
              </a:lnSpc>
              <a:spcBef>
                <a:spcPts val="0"/>
              </a:spcBef>
              <a:spcAft>
                <a:spcPts val="0"/>
              </a:spcAft>
              <a:buSzPts val="1300"/>
              <a:buNone/>
            </a:pPr>
            <a:endParaRPr dirty="0"/>
          </a:p>
          <a:p>
            <a:pPr lvl="0" algn="l" rtl="0">
              <a:lnSpc>
                <a:spcPct val="115000"/>
              </a:lnSpc>
              <a:spcBef>
                <a:spcPts val="0"/>
              </a:spcBef>
              <a:spcAft>
                <a:spcPts val="0"/>
              </a:spcAft>
              <a:buSzPts val="1300"/>
              <a:buFont typeface="Wingdings" pitchFamily="2" charset="2"/>
              <a:buChar char="Ø"/>
            </a:pPr>
            <a:r>
              <a:rPr lang="en" dirty="0"/>
              <a:t>We can see the cluster </a:t>
            </a:r>
            <a:r>
              <a:rPr lang="en" b="1" dirty="0"/>
              <a:t>distribution</a:t>
            </a:r>
            <a:r>
              <a:rPr lang="en" dirty="0"/>
              <a:t> from </a:t>
            </a:r>
          </a:p>
          <a:p>
            <a:pPr marL="146050" lvl="0" indent="0" algn="l" rtl="0">
              <a:lnSpc>
                <a:spcPct val="115000"/>
              </a:lnSpc>
              <a:spcBef>
                <a:spcPts val="0"/>
              </a:spcBef>
              <a:spcAft>
                <a:spcPts val="0"/>
              </a:spcAft>
              <a:buSzPts val="1300"/>
              <a:buNone/>
            </a:pPr>
            <a:r>
              <a:rPr lang="en" dirty="0"/>
              <a:t>        the attached snap .</a:t>
            </a:r>
          </a:p>
          <a:p>
            <a:pPr marL="146050" lvl="0" indent="0" algn="l" rtl="0">
              <a:lnSpc>
                <a:spcPct val="115000"/>
              </a:lnSpc>
              <a:spcBef>
                <a:spcPts val="0"/>
              </a:spcBef>
              <a:spcAft>
                <a:spcPts val="0"/>
              </a:spcAft>
              <a:buSzPts val="1300"/>
              <a:buNone/>
            </a:pPr>
            <a:endParaRPr lang="en" dirty="0"/>
          </a:p>
          <a:p>
            <a:pPr marL="146050" lvl="0" indent="0" algn="l" rtl="0">
              <a:lnSpc>
                <a:spcPct val="115000"/>
              </a:lnSpc>
              <a:spcBef>
                <a:spcPts val="0"/>
              </a:spcBef>
              <a:spcAft>
                <a:spcPts val="0"/>
              </a:spcAft>
              <a:buSzPts val="1300"/>
              <a:buNone/>
            </a:pPr>
            <a:endParaRPr lang="en" dirty="0"/>
          </a:p>
          <a:p>
            <a:pPr marL="146050" lvl="0" indent="0" algn="l" rtl="0">
              <a:lnSpc>
                <a:spcPct val="115000"/>
              </a:lnSpc>
              <a:spcBef>
                <a:spcPts val="0"/>
              </a:spcBef>
              <a:spcAft>
                <a:spcPts val="0"/>
              </a:spcAft>
              <a:buSzPts val="1300"/>
              <a:buNone/>
            </a:pPr>
            <a:endParaRPr dirty="0"/>
          </a:p>
        </p:txBody>
      </p:sp>
      <p:pic>
        <p:nvPicPr>
          <p:cNvPr id="531" name="Google Shape;531;p37"/>
          <p:cNvPicPr preferRelativeResize="0"/>
          <p:nvPr/>
        </p:nvPicPr>
        <p:blipFill rotWithShape="1">
          <a:blip r:embed="rId3">
            <a:alphaModFix/>
          </a:blip>
          <a:srcRect/>
          <a:stretch/>
        </p:blipFill>
        <p:spPr>
          <a:xfrm>
            <a:off x="4974133" y="2161741"/>
            <a:ext cx="3579325" cy="2807924"/>
          </a:xfrm>
          <a:prstGeom prst="rect">
            <a:avLst/>
          </a:prstGeom>
          <a:noFill/>
          <a:ln>
            <a:noFill/>
          </a:ln>
        </p:spPr>
      </p:pic>
      <p:sp>
        <p:nvSpPr>
          <p:cNvPr id="3" name="TextBox 2">
            <a:extLst>
              <a:ext uri="{FF2B5EF4-FFF2-40B4-BE49-F238E27FC236}">
                <a16:creationId xmlns:a16="http://schemas.microsoft.com/office/drawing/2014/main" id="{3751CF1F-82F3-F43A-1739-A2EB67E104EA}"/>
              </a:ext>
            </a:extLst>
          </p:cNvPr>
          <p:cNvSpPr txBox="1"/>
          <p:nvPr/>
        </p:nvSpPr>
        <p:spPr>
          <a:xfrm>
            <a:off x="1138907" y="3139916"/>
            <a:ext cx="3636335" cy="1009187"/>
          </a:xfrm>
          <a:prstGeom prst="rect">
            <a:avLst/>
          </a:prstGeom>
          <a:noFill/>
        </p:spPr>
        <p:txBody>
          <a:bodyPr wrap="square" rtlCol="0">
            <a:spAutoFit/>
          </a:bodyPr>
          <a:lstStyle/>
          <a:p>
            <a:pPr marL="457200" lvl="0" indent="-311150" algn="l" rtl="0">
              <a:lnSpc>
                <a:spcPct val="115000"/>
              </a:lnSpc>
              <a:spcBef>
                <a:spcPts val="0"/>
              </a:spcBef>
              <a:spcAft>
                <a:spcPts val="0"/>
              </a:spcAft>
              <a:buSzPts val="1300"/>
              <a:buFont typeface="Wingdings" pitchFamily="2" charset="2"/>
              <a:buChar char="Ø"/>
            </a:pPr>
            <a:r>
              <a:rPr lang="en-US" sz="1300" dirty="0">
                <a:solidFill>
                  <a:schemeClr val="dk2"/>
                </a:solidFill>
                <a:latin typeface="Nunito"/>
                <a:sym typeface="Nunito"/>
              </a:rPr>
              <a:t>Here we can see that by implementing</a:t>
            </a:r>
          </a:p>
          <a:p>
            <a:pPr marL="146050" lvl="0" algn="l" rtl="0">
              <a:lnSpc>
                <a:spcPct val="115000"/>
              </a:lnSpc>
              <a:spcBef>
                <a:spcPts val="0"/>
              </a:spcBef>
              <a:spcAft>
                <a:spcPts val="0"/>
              </a:spcAft>
              <a:buSzPts val="1300"/>
            </a:pPr>
            <a:r>
              <a:rPr lang="en-US" sz="1300" dirty="0">
                <a:solidFill>
                  <a:schemeClr val="dk2"/>
                </a:solidFill>
                <a:latin typeface="Nunito"/>
                <a:sym typeface="Nunito"/>
              </a:rPr>
              <a:t>       max pooling along with </a:t>
            </a:r>
            <a:r>
              <a:rPr lang="en-US" sz="1300" b="1" dirty="0">
                <a:solidFill>
                  <a:schemeClr val="dk2"/>
                </a:solidFill>
                <a:latin typeface="Nunito"/>
                <a:sym typeface="Nunito"/>
              </a:rPr>
              <a:t>2D convolution </a:t>
            </a:r>
          </a:p>
          <a:p>
            <a:pPr marL="146050" lvl="0" algn="l" rtl="0">
              <a:lnSpc>
                <a:spcPct val="115000"/>
              </a:lnSpc>
              <a:spcBef>
                <a:spcPts val="0"/>
              </a:spcBef>
              <a:spcAft>
                <a:spcPts val="0"/>
              </a:spcAft>
              <a:buSzPts val="1300"/>
            </a:pPr>
            <a:r>
              <a:rPr lang="en-US" sz="1300" dirty="0">
                <a:solidFill>
                  <a:schemeClr val="dk2"/>
                </a:solidFill>
                <a:latin typeface="Nunito"/>
                <a:sym typeface="Nunito"/>
              </a:rPr>
              <a:t>       we get a better cluster distribution.</a:t>
            </a:r>
          </a:p>
          <a:p>
            <a:pPr marL="457200" lvl="0" indent="-311150" algn="l" rtl="0">
              <a:lnSpc>
                <a:spcPct val="115000"/>
              </a:lnSpc>
              <a:spcBef>
                <a:spcPts val="0"/>
              </a:spcBef>
              <a:spcAft>
                <a:spcPts val="0"/>
              </a:spcAft>
              <a:buSzPts val="1300"/>
              <a:buChar char="●"/>
            </a:pP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38"/>
          <p:cNvSpPr txBox="1">
            <a:spLocks noGrp="1"/>
          </p:cNvSpPr>
          <p:nvPr>
            <p:ph type="title"/>
          </p:nvPr>
        </p:nvSpPr>
        <p:spPr>
          <a:xfrm>
            <a:off x="1056750" y="87925"/>
            <a:ext cx="7030500" cy="99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Approach 3 : t-SNE Visualization </a:t>
            </a:r>
            <a:endParaRPr dirty="0"/>
          </a:p>
        </p:txBody>
      </p:sp>
      <p:sp>
        <p:nvSpPr>
          <p:cNvPr id="537" name="Google Shape;537;p38"/>
          <p:cNvSpPr txBox="1">
            <a:spLocks noGrp="1"/>
          </p:cNvSpPr>
          <p:nvPr>
            <p:ph type="body" idx="1"/>
          </p:nvPr>
        </p:nvSpPr>
        <p:spPr>
          <a:xfrm>
            <a:off x="1221354" y="858740"/>
            <a:ext cx="7030500" cy="2541600"/>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buSzPts val="1300"/>
              <a:buFont typeface="Wingdings" pitchFamily="2" charset="2"/>
              <a:buChar char="Ø"/>
            </a:pPr>
            <a:r>
              <a:rPr lang="en" dirty="0"/>
              <a:t>We have applied t-SNE Visualization on the PCA components. With this method we can see a Silhouette Score: 0.0792</a:t>
            </a:r>
            <a:endParaRPr dirty="0"/>
          </a:p>
          <a:p>
            <a:pPr marL="0" lvl="0" indent="0" algn="l" rtl="0">
              <a:lnSpc>
                <a:spcPct val="115000"/>
              </a:lnSpc>
              <a:spcBef>
                <a:spcPts val="0"/>
              </a:spcBef>
              <a:spcAft>
                <a:spcPts val="0"/>
              </a:spcAft>
              <a:buSzPts val="1300"/>
              <a:buNone/>
            </a:pPr>
            <a:endParaRPr dirty="0"/>
          </a:p>
        </p:txBody>
      </p:sp>
      <p:pic>
        <p:nvPicPr>
          <p:cNvPr id="538" name="Google Shape;538;p38"/>
          <p:cNvPicPr preferRelativeResize="0"/>
          <p:nvPr/>
        </p:nvPicPr>
        <p:blipFill rotWithShape="1">
          <a:blip r:embed="rId3">
            <a:alphaModFix/>
          </a:blip>
          <a:srcRect/>
          <a:stretch/>
        </p:blipFill>
        <p:spPr>
          <a:xfrm>
            <a:off x="2302345" y="1595481"/>
            <a:ext cx="4120939" cy="337375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39"/>
          <p:cNvSpPr txBox="1">
            <a:spLocks noGrp="1"/>
          </p:cNvSpPr>
          <p:nvPr>
            <p:ph type="title"/>
          </p:nvPr>
        </p:nvSpPr>
        <p:spPr>
          <a:xfrm>
            <a:off x="1056750" y="209500"/>
            <a:ext cx="7030500" cy="99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Approach 3 : C</a:t>
            </a:r>
            <a:r>
              <a:rPr lang="en-IN" dirty="0"/>
              <a:t>l</a:t>
            </a:r>
            <a:r>
              <a:rPr lang="en" dirty="0"/>
              <a:t>ustering + PCA Results</a:t>
            </a:r>
            <a:endParaRPr dirty="0"/>
          </a:p>
        </p:txBody>
      </p:sp>
      <p:sp>
        <p:nvSpPr>
          <p:cNvPr id="544" name="Google Shape;544;p39"/>
          <p:cNvSpPr txBox="1">
            <a:spLocks noGrp="1"/>
          </p:cNvSpPr>
          <p:nvPr>
            <p:ph type="body" idx="1"/>
          </p:nvPr>
        </p:nvSpPr>
        <p:spPr>
          <a:xfrm>
            <a:off x="1116423" y="975493"/>
            <a:ext cx="7030500" cy="25416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Char char="●"/>
            </a:pPr>
            <a:r>
              <a:rPr lang="en" dirty="0"/>
              <a:t>Here we can see the 2D PCA of Convolution Features + KMeans</a:t>
            </a:r>
            <a:endParaRPr dirty="0"/>
          </a:p>
        </p:txBody>
      </p:sp>
      <p:pic>
        <p:nvPicPr>
          <p:cNvPr id="545" name="Google Shape;545;p39"/>
          <p:cNvPicPr preferRelativeResize="0"/>
          <p:nvPr/>
        </p:nvPicPr>
        <p:blipFill rotWithShape="1">
          <a:blip r:embed="rId3">
            <a:alphaModFix/>
          </a:blip>
          <a:srcRect/>
          <a:stretch/>
        </p:blipFill>
        <p:spPr>
          <a:xfrm>
            <a:off x="2073858" y="1484000"/>
            <a:ext cx="4096874" cy="3450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40"/>
          <p:cNvSpPr txBox="1">
            <a:spLocks noGrp="1"/>
          </p:cNvSpPr>
          <p:nvPr>
            <p:ph type="title"/>
          </p:nvPr>
        </p:nvSpPr>
        <p:spPr>
          <a:xfrm>
            <a:off x="1116423" y="126225"/>
            <a:ext cx="7030500" cy="99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Approach 3 : C</a:t>
            </a:r>
            <a:r>
              <a:rPr lang="en-IN" dirty="0"/>
              <a:t>l</a:t>
            </a:r>
            <a:r>
              <a:rPr lang="en" dirty="0"/>
              <a:t>ustering Results</a:t>
            </a:r>
            <a:endParaRPr dirty="0"/>
          </a:p>
        </p:txBody>
      </p:sp>
      <p:pic>
        <p:nvPicPr>
          <p:cNvPr id="551" name="Google Shape;551;p40"/>
          <p:cNvPicPr preferRelativeResize="0"/>
          <p:nvPr/>
        </p:nvPicPr>
        <p:blipFill rotWithShape="1">
          <a:blip r:embed="rId3">
            <a:alphaModFix/>
          </a:blip>
          <a:srcRect/>
          <a:stretch/>
        </p:blipFill>
        <p:spPr>
          <a:xfrm>
            <a:off x="2319725" y="1585201"/>
            <a:ext cx="3488964" cy="3256621"/>
          </a:xfrm>
          <a:prstGeom prst="rect">
            <a:avLst/>
          </a:prstGeom>
          <a:noFill/>
          <a:ln>
            <a:noFill/>
          </a:ln>
        </p:spPr>
      </p:pic>
      <p:sp>
        <p:nvSpPr>
          <p:cNvPr id="552" name="Google Shape;552;p40"/>
          <p:cNvSpPr txBox="1">
            <a:spLocks noGrp="1"/>
          </p:cNvSpPr>
          <p:nvPr>
            <p:ph type="body" idx="1"/>
          </p:nvPr>
        </p:nvSpPr>
        <p:spPr>
          <a:xfrm>
            <a:off x="1341276" y="948278"/>
            <a:ext cx="7030500" cy="2541600"/>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buSzPts val="1300"/>
              <a:buFont typeface="Wingdings" pitchFamily="2" charset="2"/>
              <a:buChar char="Ø"/>
            </a:pPr>
            <a:r>
              <a:rPr lang="en" dirty="0"/>
              <a:t>Here we can see the sample Images from Each Cluster from our K means interpretation</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
          <p:cNvSpPr txBox="1">
            <a:spLocks noGrp="1"/>
          </p:cNvSpPr>
          <p:nvPr>
            <p:ph type="title"/>
          </p:nvPr>
        </p:nvSpPr>
        <p:spPr>
          <a:xfrm>
            <a:off x="1056750" y="0"/>
            <a:ext cx="7030500" cy="99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Executive Summary </a:t>
            </a:r>
            <a:endParaRPr dirty="0"/>
          </a:p>
        </p:txBody>
      </p:sp>
      <p:graphicFrame>
        <p:nvGraphicFramePr>
          <p:cNvPr id="2" name="Table 1">
            <a:extLst>
              <a:ext uri="{FF2B5EF4-FFF2-40B4-BE49-F238E27FC236}">
                <a16:creationId xmlns:a16="http://schemas.microsoft.com/office/drawing/2014/main" id="{B34283C2-E93F-E31D-57DF-174943ECC53A}"/>
              </a:ext>
            </a:extLst>
          </p:cNvPr>
          <p:cNvGraphicFramePr>
            <a:graphicFrameLocks noGrp="1"/>
          </p:cNvGraphicFramePr>
          <p:nvPr>
            <p:extLst>
              <p:ext uri="{D42A27DB-BD31-4B8C-83A1-F6EECF244321}">
                <p14:modId xmlns:p14="http://schemas.microsoft.com/office/powerpoint/2010/main" val="731257954"/>
              </p:ext>
            </p:extLst>
          </p:nvPr>
        </p:nvGraphicFramePr>
        <p:xfrm>
          <a:off x="1189798" y="643794"/>
          <a:ext cx="7624419" cy="4175760"/>
        </p:xfrm>
        <a:graphic>
          <a:graphicData uri="http://schemas.openxmlformats.org/drawingml/2006/table">
            <a:tbl>
              <a:tblPr firstRow="1" bandRow="1">
                <a:tableStyleId>{5C22544A-7EE6-4342-B048-85BDC9FD1C3A}</a:tableStyleId>
              </a:tblPr>
              <a:tblGrid>
                <a:gridCol w="1683061">
                  <a:extLst>
                    <a:ext uri="{9D8B030D-6E8A-4147-A177-3AD203B41FA5}">
                      <a16:colId xmlns:a16="http://schemas.microsoft.com/office/drawing/2014/main" val="1649464387"/>
                    </a:ext>
                  </a:extLst>
                </a:gridCol>
                <a:gridCol w="2905874">
                  <a:extLst>
                    <a:ext uri="{9D8B030D-6E8A-4147-A177-3AD203B41FA5}">
                      <a16:colId xmlns:a16="http://schemas.microsoft.com/office/drawing/2014/main" val="363711550"/>
                    </a:ext>
                  </a:extLst>
                </a:gridCol>
                <a:gridCol w="3035484">
                  <a:extLst>
                    <a:ext uri="{9D8B030D-6E8A-4147-A177-3AD203B41FA5}">
                      <a16:colId xmlns:a16="http://schemas.microsoft.com/office/drawing/2014/main" val="21163142"/>
                    </a:ext>
                  </a:extLst>
                </a:gridCol>
              </a:tblGrid>
              <a:tr h="288590">
                <a:tc>
                  <a:txBody>
                    <a:bodyPr/>
                    <a:lstStyle/>
                    <a:p>
                      <a:endParaRPr lang="en-US" dirty="0"/>
                    </a:p>
                  </a:txBody>
                  <a:tcPr/>
                </a:tc>
                <a:tc>
                  <a:txBody>
                    <a:bodyPr/>
                    <a:lstStyle/>
                    <a:p>
                      <a:r>
                        <a:rPr lang="en-US" dirty="0"/>
                        <a:t>Text Processing </a:t>
                      </a:r>
                    </a:p>
                  </a:txBody>
                  <a:tcPr/>
                </a:tc>
                <a:tc>
                  <a:txBody>
                    <a:bodyPr/>
                    <a:lstStyle/>
                    <a:p>
                      <a:r>
                        <a:rPr lang="en-US" dirty="0"/>
                        <a:t>Image Processing</a:t>
                      </a:r>
                    </a:p>
                  </a:txBody>
                  <a:tcPr/>
                </a:tc>
                <a:extLst>
                  <a:ext uri="{0D108BD9-81ED-4DB2-BD59-A6C34878D82A}">
                    <a16:rowId xmlns:a16="http://schemas.microsoft.com/office/drawing/2014/main" val="4092857416"/>
                  </a:ext>
                </a:extLst>
              </a:tr>
              <a:tr h="1673822">
                <a:tc>
                  <a:txBody>
                    <a:bodyPr/>
                    <a:lstStyle/>
                    <a:p>
                      <a:r>
                        <a:rPr lang="en-US" b="1" dirty="0">
                          <a:solidFill>
                            <a:schemeClr val="bg2">
                              <a:lumMod val="50000"/>
                            </a:schemeClr>
                          </a:solidFill>
                        </a:rPr>
                        <a:t>Key Findings</a:t>
                      </a:r>
                    </a:p>
                  </a:txBody>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IN" sz="1100" b="0" i="0" u="none" strike="noStrike" cap="none" dirty="0">
                          <a:solidFill>
                            <a:schemeClr val="bg2">
                              <a:lumMod val="50000"/>
                            </a:schemeClr>
                          </a:solidFill>
                          <a:effectLst/>
                          <a:latin typeface="+mn-lt"/>
                          <a:ea typeface="+mn-ea"/>
                          <a:cs typeface="+mn-cs"/>
                          <a:sym typeface="Arial"/>
                        </a:rPr>
                        <a:t>KMeans clustering, particularly with Word2Vec embeddings, provided a clear structure, with internal metrics like </a:t>
                      </a:r>
                      <a:r>
                        <a:rPr lang="en-IN" sz="1100" b="1" i="0" u="none" strike="noStrike" cap="none" dirty="0">
                          <a:solidFill>
                            <a:schemeClr val="bg2">
                              <a:lumMod val="50000"/>
                            </a:schemeClr>
                          </a:solidFill>
                          <a:effectLst/>
                          <a:latin typeface="+mn-lt"/>
                          <a:ea typeface="+mn-ea"/>
                          <a:cs typeface="+mn-cs"/>
                          <a:sym typeface="Arial"/>
                        </a:rPr>
                        <a:t>Silhouette, Davies-Bouldin etc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IN" sz="1100" b="0" i="0" u="none" strike="noStrike" cap="none" dirty="0">
                          <a:solidFill>
                            <a:schemeClr val="bg2">
                              <a:lumMod val="50000"/>
                            </a:schemeClr>
                          </a:solidFill>
                          <a:effectLst/>
                          <a:latin typeface="+mn-lt"/>
                          <a:ea typeface="+mn-ea"/>
                          <a:cs typeface="+mn-cs"/>
                          <a:sym typeface="Arial"/>
                        </a:rPr>
                        <a:t>Evaluation of classifiers trained to predict these clusters showed promising results, demonstrating that the </a:t>
                      </a:r>
                      <a:r>
                        <a:rPr lang="en-IN" sz="1100" b="1" i="0" u="none" strike="noStrike" cap="none" dirty="0">
                          <a:solidFill>
                            <a:schemeClr val="bg2">
                              <a:lumMod val="50000"/>
                            </a:schemeClr>
                          </a:solidFill>
                          <a:effectLst/>
                          <a:latin typeface="+mn-lt"/>
                          <a:ea typeface="+mn-ea"/>
                          <a:cs typeface="+mn-cs"/>
                          <a:sym typeface="Arial"/>
                        </a:rPr>
                        <a:t>cluster structure can be effectively captured by supervised models</a:t>
                      </a:r>
                    </a:p>
                  </a:txBody>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IN" sz="1100" b="1" i="0" u="none" strike="noStrike" cap="none" dirty="0">
                          <a:solidFill>
                            <a:schemeClr val="bg2">
                              <a:lumMod val="50000"/>
                            </a:schemeClr>
                          </a:solidFill>
                          <a:effectLst/>
                          <a:latin typeface="+mn-lt"/>
                          <a:ea typeface="+mn-ea"/>
                          <a:cs typeface="+mn-cs"/>
                          <a:sym typeface="Arial"/>
                        </a:rPr>
                        <a:t>Flattened image data &amp; PCA </a:t>
                      </a:r>
                      <a:r>
                        <a:rPr lang="en-IN" sz="1100" b="0" i="0" u="none" strike="noStrike" cap="none" dirty="0">
                          <a:solidFill>
                            <a:schemeClr val="bg2">
                              <a:lumMod val="50000"/>
                            </a:schemeClr>
                          </a:solidFill>
                          <a:effectLst/>
                          <a:latin typeface="+mn-lt"/>
                          <a:ea typeface="+mn-ea"/>
                          <a:cs typeface="+mn-cs"/>
                          <a:sym typeface="Arial"/>
                        </a:rPr>
                        <a:t>proved ineffective for digit class clustering due to lost spatial info . While dimensionality was reduced, visual grouping based on class was unsuccessful.</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IN" sz="1100" b="1" i="0" u="none" strike="noStrike" cap="none" dirty="0">
                          <a:solidFill>
                            <a:schemeClr val="bg2">
                              <a:lumMod val="50000"/>
                            </a:schemeClr>
                          </a:solidFill>
                          <a:effectLst/>
                          <a:latin typeface="+mn-lt"/>
                          <a:ea typeface="+mn-ea"/>
                          <a:cs typeface="+mn-cs"/>
                          <a:sym typeface="Arial"/>
                        </a:rPr>
                        <a:t>Manual 2D convolution </a:t>
                      </a:r>
                      <a:r>
                        <a:rPr lang="en-IN" sz="1100" b="0" i="0" u="none" strike="noStrike" cap="none" dirty="0">
                          <a:solidFill>
                            <a:schemeClr val="bg2">
                              <a:lumMod val="50000"/>
                            </a:schemeClr>
                          </a:solidFill>
                          <a:effectLst/>
                          <a:latin typeface="+mn-lt"/>
                          <a:ea typeface="+mn-ea"/>
                          <a:cs typeface="+mn-cs"/>
                          <a:sym typeface="Arial"/>
                        </a:rPr>
                        <a:t>features provided a much </a:t>
                      </a:r>
                      <a:r>
                        <a:rPr lang="en-IN" sz="1100" b="1" i="0" u="none" strike="noStrike" cap="none" dirty="0">
                          <a:solidFill>
                            <a:schemeClr val="bg2">
                              <a:lumMod val="50000"/>
                            </a:schemeClr>
                          </a:solidFill>
                          <a:effectLst/>
                          <a:latin typeface="+mn-lt"/>
                          <a:ea typeface="+mn-ea"/>
                          <a:cs typeface="+mn-cs"/>
                          <a:sym typeface="Arial"/>
                        </a:rPr>
                        <a:t>better basis for grouping visually similar images</a:t>
                      </a:r>
                      <a:r>
                        <a:rPr lang="en-IN" sz="1100" b="0" i="0" u="none" strike="noStrike" cap="none" dirty="0">
                          <a:solidFill>
                            <a:schemeClr val="bg2">
                              <a:lumMod val="50000"/>
                            </a:schemeClr>
                          </a:solidFill>
                          <a:effectLst/>
                          <a:latin typeface="+mn-lt"/>
                          <a:ea typeface="+mn-ea"/>
                          <a:cs typeface="+mn-cs"/>
                          <a:sym typeface="Arial"/>
                        </a:rPr>
                        <a:t>.</a:t>
                      </a:r>
                    </a:p>
                    <a:p>
                      <a:endParaRPr lang="en-US" sz="1100" dirty="0"/>
                    </a:p>
                  </a:txBody>
                  <a:tcPr/>
                </a:tc>
                <a:extLst>
                  <a:ext uri="{0D108BD9-81ED-4DB2-BD59-A6C34878D82A}">
                    <a16:rowId xmlns:a16="http://schemas.microsoft.com/office/drawing/2014/main" val="3037181925"/>
                  </a:ext>
                </a:extLst>
              </a:tr>
              <a:tr h="2010765">
                <a:tc>
                  <a:txBody>
                    <a:bodyPr/>
                    <a:lstStyle/>
                    <a:p>
                      <a:r>
                        <a:rPr lang="en-US" b="1" dirty="0">
                          <a:solidFill>
                            <a:schemeClr val="bg2">
                              <a:lumMod val="50000"/>
                            </a:schemeClr>
                          </a:solidFill>
                        </a:rPr>
                        <a:t>Major Conclusion</a:t>
                      </a:r>
                    </a:p>
                  </a:txBody>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IN" sz="1100" b="0" i="0" u="none" strike="noStrike" cap="none" dirty="0">
                          <a:solidFill>
                            <a:schemeClr val="bg2">
                              <a:lumMod val="50000"/>
                            </a:schemeClr>
                          </a:solidFill>
                          <a:effectLst/>
                          <a:latin typeface="+mn-lt"/>
                          <a:ea typeface="+mn-ea"/>
                          <a:cs typeface="+mn-cs"/>
                          <a:sym typeface="Arial"/>
                        </a:rPr>
                        <a:t>The clustering approach successfully identified </a:t>
                      </a:r>
                      <a:r>
                        <a:rPr lang="en-IN" sz="1100" b="1" i="0" u="none" strike="noStrike" cap="none" dirty="0">
                          <a:solidFill>
                            <a:schemeClr val="bg2">
                              <a:lumMod val="50000"/>
                            </a:schemeClr>
                          </a:solidFill>
                          <a:effectLst/>
                          <a:latin typeface="+mn-lt"/>
                          <a:ea typeface="+mn-ea"/>
                          <a:cs typeface="+mn-cs"/>
                          <a:sym typeface="Arial"/>
                        </a:rPr>
                        <a:t>potential latent groupings </a:t>
                      </a:r>
                      <a:r>
                        <a:rPr lang="en-IN" sz="1100" b="0" i="0" u="none" strike="noStrike" cap="none" dirty="0">
                          <a:solidFill>
                            <a:schemeClr val="bg2">
                              <a:lumMod val="50000"/>
                            </a:schemeClr>
                          </a:solidFill>
                          <a:effectLst/>
                          <a:latin typeface="+mn-lt"/>
                          <a:ea typeface="+mn-ea"/>
                          <a:cs typeface="+mn-cs"/>
                          <a:sym typeface="Arial"/>
                        </a:rPr>
                        <a:t>in the document collection, providing valuable insights into the diverse content present.</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IN" sz="1100" b="0" i="0" u="none" strike="noStrike" cap="none" dirty="0">
                          <a:solidFill>
                            <a:schemeClr val="bg2">
                              <a:lumMod val="50000"/>
                            </a:schemeClr>
                          </a:solidFill>
                          <a:effectLst/>
                          <a:latin typeface="+mn-lt"/>
                          <a:ea typeface="+mn-ea"/>
                          <a:cs typeface="+mn-cs"/>
                          <a:sym typeface="Arial"/>
                        </a:rPr>
                        <a:t>Training a classifier based on the cluster assignments derived from the training data proves viable as can be seen from the results of classifiers such as </a:t>
                      </a:r>
                      <a:r>
                        <a:rPr lang="en-IN" sz="1100" b="1" i="0" u="none" strike="noStrike" cap="none" dirty="0">
                          <a:solidFill>
                            <a:schemeClr val="bg2">
                              <a:lumMod val="50000"/>
                            </a:schemeClr>
                          </a:solidFill>
                          <a:effectLst/>
                          <a:latin typeface="+mn-lt"/>
                          <a:ea typeface="+mn-ea"/>
                          <a:cs typeface="+mn-cs"/>
                          <a:sym typeface="Arial"/>
                        </a:rPr>
                        <a:t>SVM, Logistic Regression ,Random Forest etc.</a:t>
                      </a:r>
                    </a:p>
                    <a:p>
                      <a:endParaRPr lang="en-US" sz="1100" dirty="0"/>
                    </a:p>
                  </a:txBody>
                  <a:tcPr/>
                </a:tc>
                <a:tc>
                  <a:txBody>
                    <a:bodyPr/>
                    <a:lstStyle/>
                    <a:p>
                      <a:pPr marL="285750" indent="-285750">
                        <a:buFont typeface="Arial" panose="020B0604020202020204" pitchFamily="34" charset="0"/>
                        <a:buChar char="•"/>
                      </a:pPr>
                      <a:r>
                        <a:rPr lang="en-IN" sz="1100" b="0" i="0" u="none" strike="noStrike" cap="none" dirty="0">
                          <a:solidFill>
                            <a:schemeClr val="bg2">
                              <a:lumMod val="50000"/>
                            </a:schemeClr>
                          </a:solidFill>
                          <a:effectLst/>
                          <a:latin typeface="+mn-lt"/>
                          <a:ea typeface="+mn-ea"/>
                          <a:cs typeface="+mn-cs"/>
                          <a:sym typeface="Arial"/>
                        </a:rPr>
                        <a:t>The clustering approach </a:t>
                      </a:r>
                      <a:r>
                        <a:rPr lang="en-IN" sz="1100" b="1" i="0" u="none" strike="noStrike" cap="none" dirty="0">
                          <a:solidFill>
                            <a:schemeClr val="bg2">
                              <a:lumMod val="50000"/>
                            </a:schemeClr>
                          </a:solidFill>
                          <a:effectLst/>
                          <a:latin typeface="+mn-lt"/>
                          <a:ea typeface="+mn-ea"/>
                          <a:cs typeface="+mn-cs"/>
                          <a:sym typeface="Arial"/>
                        </a:rPr>
                        <a:t>successfully established baseline </a:t>
                      </a:r>
                      <a:r>
                        <a:rPr lang="en-IN" sz="1100" b="0" i="0" u="none" strike="noStrike" cap="none" dirty="0">
                          <a:solidFill>
                            <a:schemeClr val="bg2">
                              <a:lumMod val="50000"/>
                            </a:schemeClr>
                          </a:solidFill>
                          <a:effectLst/>
                          <a:latin typeface="+mn-lt"/>
                          <a:ea typeface="+mn-ea"/>
                          <a:cs typeface="+mn-cs"/>
                          <a:sym typeface="Arial"/>
                        </a:rPr>
                        <a:t>performance through classification using both manual and cluster-derived pseudo labels .</a:t>
                      </a:r>
                    </a:p>
                    <a:p>
                      <a:pPr marL="285750" indent="-285750">
                        <a:buFont typeface="Arial" panose="020B0604020202020204" pitchFamily="34" charset="0"/>
                        <a:buChar char="•"/>
                      </a:pPr>
                      <a:r>
                        <a:rPr lang="en-IN" sz="1100" b="0" i="0" u="none" strike="noStrike" cap="none" dirty="0">
                          <a:solidFill>
                            <a:schemeClr val="bg2">
                              <a:lumMod val="50000"/>
                            </a:schemeClr>
                          </a:solidFill>
                          <a:effectLst/>
                          <a:latin typeface="+mn-lt"/>
                          <a:ea typeface="+mn-ea"/>
                          <a:cs typeface="+mn-cs"/>
                          <a:sym typeface="Arial"/>
                        </a:rPr>
                        <a:t>Explored unsupervised feature extraction </a:t>
                      </a:r>
                      <a:r>
                        <a:rPr lang="en-IN" sz="1100" b="1" i="0" u="none" strike="noStrike" cap="none" dirty="0">
                          <a:solidFill>
                            <a:schemeClr val="bg2">
                              <a:lumMod val="50000"/>
                            </a:schemeClr>
                          </a:solidFill>
                          <a:effectLst/>
                          <a:latin typeface="+mn-lt"/>
                          <a:ea typeface="+mn-ea"/>
                          <a:cs typeface="+mn-cs"/>
                          <a:sym typeface="Arial"/>
                        </a:rPr>
                        <a:t>using manual 2D convolutions &amp; PCA, followed by KMeans clustering </a:t>
                      </a:r>
                      <a:r>
                        <a:rPr lang="en-IN" sz="1100" b="0" i="0" u="none" strike="noStrike" cap="none" dirty="0">
                          <a:solidFill>
                            <a:schemeClr val="bg2">
                              <a:lumMod val="50000"/>
                            </a:schemeClr>
                          </a:solidFill>
                          <a:effectLst/>
                          <a:latin typeface="+mn-lt"/>
                          <a:ea typeface="+mn-ea"/>
                          <a:cs typeface="+mn-cs"/>
                          <a:sym typeface="Arial"/>
                        </a:rPr>
                        <a:t>on the resulting features. </a:t>
                      </a:r>
                      <a:endParaRPr lang="en-US" sz="1100" b="0" i="0" u="none" strike="noStrike" cap="none" dirty="0">
                        <a:solidFill>
                          <a:schemeClr val="bg2">
                            <a:lumMod val="50000"/>
                          </a:schemeClr>
                        </a:solidFill>
                        <a:effectLst/>
                        <a:latin typeface="+mn-lt"/>
                        <a:ea typeface="+mn-ea"/>
                        <a:cs typeface="+mn-cs"/>
                        <a:sym typeface="Arial"/>
                      </a:endParaRPr>
                    </a:p>
                  </a:txBody>
                  <a:tcPr/>
                </a:tc>
                <a:extLst>
                  <a:ext uri="{0D108BD9-81ED-4DB2-BD59-A6C34878D82A}">
                    <a16:rowId xmlns:a16="http://schemas.microsoft.com/office/drawing/2014/main" val="4136073572"/>
                  </a:ext>
                </a:extLst>
              </a:tr>
            </a:tbl>
          </a:graphicData>
        </a:graphic>
      </p:graphicFrame>
    </p:spTree>
    <p:extLst>
      <p:ext uri="{BB962C8B-B14F-4D97-AF65-F5344CB8AC3E}">
        <p14:creationId xmlns:p14="http://schemas.microsoft.com/office/powerpoint/2010/main" val="16283684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40"/>
          <p:cNvSpPr txBox="1">
            <a:spLocks noGrp="1"/>
          </p:cNvSpPr>
          <p:nvPr>
            <p:ph type="title"/>
          </p:nvPr>
        </p:nvSpPr>
        <p:spPr>
          <a:xfrm>
            <a:off x="524656" y="119921"/>
            <a:ext cx="8372005" cy="77199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200" dirty="0"/>
              <a:t>Approach 3 : </a:t>
            </a:r>
            <a:r>
              <a:rPr lang="en-US" sz="2200" dirty="0"/>
              <a:t>Applying Classification on Clustered Data Set</a:t>
            </a:r>
            <a:endParaRPr sz="2200" dirty="0"/>
          </a:p>
        </p:txBody>
      </p:sp>
      <p:sp>
        <p:nvSpPr>
          <p:cNvPr id="552" name="Google Shape;552;p40"/>
          <p:cNvSpPr txBox="1">
            <a:spLocks noGrp="1"/>
          </p:cNvSpPr>
          <p:nvPr>
            <p:ph type="body" idx="1"/>
          </p:nvPr>
        </p:nvSpPr>
        <p:spPr>
          <a:xfrm>
            <a:off x="1333781" y="671911"/>
            <a:ext cx="7030500" cy="2541600"/>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buSzPts val="1300"/>
              <a:buFont typeface="Wingdings" pitchFamily="2" charset="2"/>
              <a:buChar char="Ø"/>
            </a:pPr>
            <a:r>
              <a:rPr lang="en" dirty="0"/>
              <a:t>Based on the results and the generated labels obtained from </a:t>
            </a:r>
            <a:r>
              <a:rPr lang="en" dirty="0" err="1"/>
              <a:t>clust</a:t>
            </a:r>
            <a:r>
              <a:rPr lang="en-IN" dirty="0"/>
              <a:t>e</a:t>
            </a:r>
            <a:r>
              <a:rPr lang="en" dirty="0"/>
              <a:t>ring , we will try a semi-supervised approach of training classifiers .</a:t>
            </a:r>
          </a:p>
          <a:p>
            <a:pPr marL="146050" lvl="0" indent="0" algn="l" rtl="0">
              <a:lnSpc>
                <a:spcPct val="115000"/>
              </a:lnSpc>
              <a:spcBef>
                <a:spcPts val="0"/>
              </a:spcBef>
              <a:spcAft>
                <a:spcPts val="0"/>
              </a:spcAft>
              <a:buSzPts val="1300"/>
              <a:buNone/>
            </a:pPr>
            <a:endParaRPr lang="en" dirty="0"/>
          </a:p>
          <a:p>
            <a:pPr lvl="0" algn="l" rtl="0">
              <a:lnSpc>
                <a:spcPct val="115000"/>
              </a:lnSpc>
              <a:spcBef>
                <a:spcPts val="0"/>
              </a:spcBef>
              <a:spcAft>
                <a:spcPts val="0"/>
              </a:spcAft>
              <a:buSzPts val="1300"/>
              <a:buFont typeface="Wingdings" pitchFamily="2" charset="2"/>
              <a:buChar char="Ø"/>
            </a:pPr>
            <a:r>
              <a:rPr lang="en-US" dirty="0"/>
              <a:t>Three classifiers were evaluated on a test set of </a:t>
            </a:r>
            <a:r>
              <a:rPr lang="en-US" b="1" dirty="0"/>
              <a:t>12,000 samples . </a:t>
            </a:r>
            <a:r>
              <a:rPr lang="en" dirty="0"/>
              <a:t>Below are the performance metrices :</a:t>
            </a:r>
          </a:p>
          <a:p>
            <a:pPr lvl="0" algn="l" rtl="0">
              <a:lnSpc>
                <a:spcPct val="115000"/>
              </a:lnSpc>
              <a:spcBef>
                <a:spcPts val="0"/>
              </a:spcBef>
              <a:spcAft>
                <a:spcPts val="0"/>
              </a:spcAft>
              <a:buSzPts val="1300"/>
              <a:buFont typeface="Wingdings" pitchFamily="2" charset="2"/>
              <a:buChar char="Ø"/>
            </a:pPr>
            <a:endParaRPr lang="en" dirty="0"/>
          </a:p>
          <a:p>
            <a:pPr lvl="0" algn="l" rtl="0">
              <a:lnSpc>
                <a:spcPct val="115000"/>
              </a:lnSpc>
              <a:spcBef>
                <a:spcPts val="0"/>
              </a:spcBef>
              <a:spcAft>
                <a:spcPts val="0"/>
              </a:spcAft>
              <a:buSzPts val="1300"/>
              <a:buFont typeface="Wingdings" pitchFamily="2" charset="2"/>
              <a:buChar char="Ø"/>
            </a:pPr>
            <a:r>
              <a:rPr lang="en" dirty="0"/>
              <a:t>Looking into below table , logistic regression seems to be outperforming the rest.</a:t>
            </a:r>
          </a:p>
          <a:p>
            <a:pPr lvl="0" algn="l" rtl="0">
              <a:lnSpc>
                <a:spcPct val="115000"/>
              </a:lnSpc>
              <a:spcBef>
                <a:spcPts val="0"/>
              </a:spcBef>
              <a:spcAft>
                <a:spcPts val="0"/>
              </a:spcAft>
              <a:buSzPts val="1300"/>
              <a:buFont typeface="Wingdings" pitchFamily="2" charset="2"/>
              <a:buChar char="Ø"/>
            </a:pPr>
            <a:endParaRPr dirty="0"/>
          </a:p>
        </p:txBody>
      </p:sp>
      <p:pic>
        <p:nvPicPr>
          <p:cNvPr id="3" name="Picture 2">
            <a:extLst>
              <a:ext uri="{FF2B5EF4-FFF2-40B4-BE49-F238E27FC236}">
                <a16:creationId xmlns:a16="http://schemas.microsoft.com/office/drawing/2014/main" id="{D45200A1-22D4-F874-053F-DCA1BE123938}"/>
              </a:ext>
            </a:extLst>
          </p:cNvPr>
          <p:cNvPicPr>
            <a:picLocks noChangeAspect="1"/>
          </p:cNvPicPr>
          <p:nvPr/>
        </p:nvPicPr>
        <p:blipFill>
          <a:blip r:embed="rId3"/>
          <a:stretch>
            <a:fillRect/>
          </a:stretch>
        </p:blipFill>
        <p:spPr>
          <a:xfrm>
            <a:off x="1185416" y="2636774"/>
            <a:ext cx="7711245" cy="2022904"/>
          </a:xfrm>
          <a:prstGeom prst="rect">
            <a:avLst/>
          </a:prstGeom>
        </p:spPr>
      </p:pic>
    </p:spTree>
    <p:extLst>
      <p:ext uri="{BB962C8B-B14F-4D97-AF65-F5344CB8AC3E}">
        <p14:creationId xmlns:p14="http://schemas.microsoft.com/office/powerpoint/2010/main" val="18393937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g3598a670c5b_0_177"/>
          <p:cNvSpPr txBox="1">
            <a:spLocks noGrp="1"/>
          </p:cNvSpPr>
          <p:nvPr>
            <p:ph type="title"/>
          </p:nvPr>
        </p:nvSpPr>
        <p:spPr>
          <a:xfrm>
            <a:off x="1153898" y="118600"/>
            <a:ext cx="7030500" cy="99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Approach 3 :Classification Results  </a:t>
            </a:r>
            <a:endParaRPr dirty="0"/>
          </a:p>
        </p:txBody>
      </p:sp>
      <p:sp>
        <p:nvSpPr>
          <p:cNvPr id="564" name="Google Shape;564;g3598a670c5b_0_177"/>
          <p:cNvSpPr txBox="1">
            <a:spLocks noGrp="1"/>
          </p:cNvSpPr>
          <p:nvPr>
            <p:ph type="body" idx="1"/>
          </p:nvPr>
        </p:nvSpPr>
        <p:spPr>
          <a:xfrm>
            <a:off x="1311296" y="783537"/>
            <a:ext cx="7030500" cy="2541600"/>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buSzPts val="1300"/>
              <a:buFont typeface="Wingdings" pitchFamily="2" charset="2"/>
              <a:buChar char="Ø"/>
            </a:pPr>
            <a:r>
              <a:rPr lang="en" dirty="0"/>
              <a:t>Here we can see the sample Images from Each Cluster from our K means interpretation with the respective label mentioned after classification .</a:t>
            </a:r>
            <a:endParaRPr dirty="0"/>
          </a:p>
        </p:txBody>
      </p:sp>
      <p:pic>
        <p:nvPicPr>
          <p:cNvPr id="565" name="Google Shape;565;g3598a670c5b_0_177"/>
          <p:cNvPicPr preferRelativeResize="0"/>
          <p:nvPr/>
        </p:nvPicPr>
        <p:blipFill>
          <a:blip r:embed="rId3">
            <a:alphaModFix/>
          </a:blip>
          <a:stretch>
            <a:fillRect/>
          </a:stretch>
        </p:blipFill>
        <p:spPr>
          <a:xfrm>
            <a:off x="2352092" y="1558976"/>
            <a:ext cx="3673953" cy="339714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27BAA-D0E4-500D-2842-24F5162E1E09}"/>
              </a:ext>
            </a:extLst>
          </p:cNvPr>
          <p:cNvSpPr>
            <a:spLocks noGrp="1"/>
          </p:cNvSpPr>
          <p:nvPr>
            <p:ph type="title"/>
          </p:nvPr>
        </p:nvSpPr>
        <p:spPr>
          <a:xfrm>
            <a:off x="1161394" y="-60993"/>
            <a:ext cx="7030500" cy="999300"/>
          </a:xfrm>
        </p:spPr>
        <p:txBody>
          <a:bodyPr/>
          <a:lstStyle/>
          <a:p>
            <a:r>
              <a:rPr lang="en-US" dirty="0"/>
              <a:t>Challenges</a:t>
            </a:r>
          </a:p>
        </p:txBody>
      </p:sp>
      <p:sp>
        <p:nvSpPr>
          <p:cNvPr id="3" name="TextBox 2">
            <a:extLst>
              <a:ext uri="{FF2B5EF4-FFF2-40B4-BE49-F238E27FC236}">
                <a16:creationId xmlns:a16="http://schemas.microsoft.com/office/drawing/2014/main" id="{AAA9D97E-8B47-A4F3-BECD-87F82D7214A0}"/>
              </a:ext>
            </a:extLst>
          </p:cNvPr>
          <p:cNvSpPr txBox="1"/>
          <p:nvPr/>
        </p:nvSpPr>
        <p:spPr>
          <a:xfrm>
            <a:off x="1401579" y="706676"/>
            <a:ext cx="6340841" cy="3754874"/>
          </a:xfrm>
          <a:prstGeom prst="rect">
            <a:avLst/>
          </a:prstGeom>
          <a:noFill/>
        </p:spPr>
        <p:txBody>
          <a:bodyPr wrap="square" rtlCol="0">
            <a:spAutoFit/>
          </a:bodyPr>
          <a:lstStyle/>
          <a:p>
            <a:pPr marL="285750" indent="-285750" algn="just">
              <a:buFont typeface="Wingdings" pitchFamily="2" charset="2"/>
              <a:buChar char="Ø"/>
            </a:pPr>
            <a:r>
              <a:rPr lang="en-IN" dirty="0"/>
              <a:t>Clustering algorithms (K-Means, DBSCAN) struggled to create clearly distinct groups from complex, high-dimensional image data. </a:t>
            </a:r>
          </a:p>
          <a:p>
            <a:pPr algn="just"/>
            <a:endParaRPr lang="en-IN" dirty="0"/>
          </a:p>
          <a:p>
            <a:pPr marL="285750" indent="-285750" algn="just">
              <a:buFont typeface="Wingdings" pitchFamily="2" charset="2"/>
              <a:buChar char="Ø"/>
            </a:pPr>
            <a:r>
              <a:rPr lang="en-IN" dirty="0"/>
              <a:t>Raw pixel data and standard PCA projections failed to provide sufficient semantic structure for effective image clustering.</a:t>
            </a:r>
          </a:p>
          <a:p>
            <a:pPr algn="just"/>
            <a:endParaRPr lang="en-IN" dirty="0"/>
          </a:p>
          <a:p>
            <a:pPr marL="285750" indent="-285750" algn="just">
              <a:buFont typeface="Wingdings" pitchFamily="2" charset="2"/>
              <a:buChar char="Ø"/>
            </a:pPr>
            <a:r>
              <a:rPr lang="en-IN" dirty="0"/>
              <a:t>Selecting the optimal convolution filters and accurately interpreting their impact on feature extraction proved difficult.</a:t>
            </a:r>
          </a:p>
          <a:p>
            <a:pPr marL="285750" indent="-285750" algn="just">
              <a:buFont typeface="Wingdings" pitchFamily="2" charset="2"/>
              <a:buChar char="Ø"/>
            </a:pPr>
            <a:endParaRPr lang="en-IN" dirty="0"/>
          </a:p>
          <a:p>
            <a:pPr marL="285750" indent="-285750" algn="just">
              <a:buFont typeface="Wingdings" pitchFamily="2" charset="2"/>
              <a:buChar char="Ø"/>
            </a:pPr>
            <a:r>
              <a:rPr lang="en-IN" dirty="0"/>
              <a:t>Manual feature engineering using convolution filters (e.g., Sobel, Laplacian) was a necessary but complex undertaking but still didn’t give optimum results , so max-pooling was considered .</a:t>
            </a:r>
          </a:p>
          <a:p>
            <a:pPr algn="just"/>
            <a:endParaRPr lang="en-IN" dirty="0"/>
          </a:p>
          <a:p>
            <a:pPr marL="285750" indent="-285750" algn="just">
              <a:buFont typeface="Wingdings" pitchFamily="2" charset="2"/>
              <a:buChar char="Ø"/>
            </a:pPr>
            <a:r>
              <a:rPr lang="en-IN" dirty="0"/>
              <a:t>While apparent features provided some initial structure, they were frequently insufficient for achieving clear unsupervised cluster separation.</a:t>
            </a:r>
            <a:endParaRPr lang="en-IN" dirty="0">
              <a:latin typeface=""/>
            </a:endParaRPr>
          </a:p>
          <a:p>
            <a:pPr marL="285750" indent="-285750" algn="just">
              <a:buFont typeface="Wingdings" pitchFamily="2" charset="2"/>
              <a:buChar char="Ø"/>
            </a:pPr>
            <a:endParaRPr lang="en-IN" dirty="0">
              <a:latin typeface=""/>
            </a:endParaRPr>
          </a:p>
          <a:p>
            <a:pPr marL="285750" indent="-285750" algn="just">
              <a:buFont typeface="Wingdings" pitchFamily="2" charset="2"/>
              <a:buChar char="Ø"/>
            </a:pPr>
            <a:endParaRPr lang="en-US" dirty="0">
              <a:latin typeface=""/>
            </a:endParaRPr>
          </a:p>
        </p:txBody>
      </p:sp>
    </p:spTree>
    <p:extLst>
      <p:ext uri="{BB962C8B-B14F-4D97-AF65-F5344CB8AC3E}">
        <p14:creationId xmlns:p14="http://schemas.microsoft.com/office/powerpoint/2010/main" val="1447963050"/>
      </p:ext>
    </p:extLst>
  </p:cSld>
  <p:clrMapOvr>
    <a:overrideClrMapping bg1="lt1" tx1="dk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27BAA-D0E4-500D-2842-24F5162E1E09}"/>
              </a:ext>
            </a:extLst>
          </p:cNvPr>
          <p:cNvSpPr>
            <a:spLocks noGrp="1"/>
          </p:cNvSpPr>
          <p:nvPr>
            <p:ph type="title"/>
          </p:nvPr>
        </p:nvSpPr>
        <p:spPr>
          <a:xfrm>
            <a:off x="1202903" y="37475"/>
            <a:ext cx="7030500" cy="999300"/>
          </a:xfrm>
        </p:spPr>
        <p:txBody>
          <a:bodyPr/>
          <a:lstStyle/>
          <a:p>
            <a:r>
              <a:rPr lang="en-US" dirty="0"/>
              <a:t>Learnings</a:t>
            </a:r>
          </a:p>
        </p:txBody>
      </p:sp>
      <p:sp>
        <p:nvSpPr>
          <p:cNvPr id="3" name="TextBox 2">
            <a:extLst>
              <a:ext uri="{FF2B5EF4-FFF2-40B4-BE49-F238E27FC236}">
                <a16:creationId xmlns:a16="http://schemas.microsoft.com/office/drawing/2014/main" id="{AAA9D97E-8B47-A4F3-BECD-87F82D7214A0}"/>
              </a:ext>
            </a:extLst>
          </p:cNvPr>
          <p:cNvSpPr txBox="1"/>
          <p:nvPr/>
        </p:nvSpPr>
        <p:spPr>
          <a:xfrm>
            <a:off x="1311638" y="924035"/>
            <a:ext cx="6921765" cy="2677656"/>
          </a:xfrm>
          <a:prstGeom prst="rect">
            <a:avLst/>
          </a:prstGeom>
          <a:noFill/>
        </p:spPr>
        <p:txBody>
          <a:bodyPr wrap="square" rtlCol="0">
            <a:spAutoFit/>
          </a:bodyPr>
          <a:lstStyle/>
          <a:p>
            <a:pPr marL="285750" indent="-285750" algn="just">
              <a:buFont typeface="Wingdings" pitchFamily="2" charset="2"/>
              <a:buChar char="Ø"/>
            </a:pPr>
            <a:r>
              <a:rPr lang="en-IN" dirty="0"/>
              <a:t>Essential data pre-processing, including standardization and dimensionality reduction (like PCA), is crucial for model stability and efficient convergence.</a:t>
            </a:r>
          </a:p>
          <a:p>
            <a:pPr algn="just"/>
            <a:endParaRPr lang="en-IN" dirty="0"/>
          </a:p>
          <a:p>
            <a:pPr marL="285750" indent="-285750" algn="just">
              <a:buFont typeface="Wingdings" pitchFamily="2" charset="2"/>
              <a:buChar char="Ø"/>
            </a:pPr>
            <a:r>
              <a:rPr lang="en-IN" dirty="0"/>
              <a:t>Feature engineering, even with basic filters, reveal valuable spatial patterns in images, offering insights without relying on deep learning.</a:t>
            </a:r>
          </a:p>
          <a:p>
            <a:pPr algn="just"/>
            <a:endParaRPr lang="en-IN" dirty="0"/>
          </a:p>
          <a:p>
            <a:pPr marL="285750" indent="-285750" algn="just">
              <a:buFont typeface="Wingdings" pitchFamily="2" charset="2"/>
              <a:buChar char="Ø"/>
            </a:pPr>
            <a:r>
              <a:rPr lang="en-IN" dirty="0"/>
              <a:t>Unsupervised model performance is inherently challenging to quantify without labelled data, as visual ambiguity may not correlate with numerical cluster quality.</a:t>
            </a:r>
          </a:p>
          <a:p>
            <a:pPr algn="just"/>
            <a:endParaRPr lang="en-IN" dirty="0"/>
          </a:p>
          <a:p>
            <a:pPr marL="285750" indent="-285750" algn="just">
              <a:buFont typeface="Wingdings" pitchFamily="2" charset="2"/>
              <a:buChar char="Ø"/>
            </a:pPr>
            <a:r>
              <a:rPr lang="en-IN" dirty="0"/>
              <a:t>For considered images , raw pixels or simple PCA often lack the rich semantic information required for meaningful clustering.</a:t>
            </a:r>
          </a:p>
          <a:p>
            <a:pPr algn="just"/>
            <a:r>
              <a:rPr lang="en-IN" dirty="0"/>
              <a:t> </a:t>
            </a:r>
            <a:endParaRPr lang="en-US" dirty="0">
              <a:latin typeface=""/>
            </a:endParaRPr>
          </a:p>
        </p:txBody>
      </p:sp>
    </p:spTree>
    <p:extLst>
      <p:ext uri="{BB962C8B-B14F-4D97-AF65-F5344CB8AC3E}">
        <p14:creationId xmlns:p14="http://schemas.microsoft.com/office/powerpoint/2010/main" val="27789794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27BAA-D0E4-500D-2842-24F5162E1E09}"/>
              </a:ext>
            </a:extLst>
          </p:cNvPr>
          <p:cNvSpPr>
            <a:spLocks noGrp="1"/>
          </p:cNvSpPr>
          <p:nvPr>
            <p:ph type="title"/>
          </p:nvPr>
        </p:nvSpPr>
        <p:spPr>
          <a:xfrm>
            <a:off x="1161394" y="-60993"/>
            <a:ext cx="7030500" cy="999300"/>
          </a:xfrm>
        </p:spPr>
        <p:txBody>
          <a:bodyPr/>
          <a:lstStyle/>
          <a:p>
            <a:r>
              <a:rPr lang="en-US" dirty="0"/>
              <a:t>Conclusion </a:t>
            </a:r>
          </a:p>
        </p:txBody>
      </p:sp>
      <p:sp>
        <p:nvSpPr>
          <p:cNvPr id="3" name="TextBox 2">
            <a:extLst>
              <a:ext uri="{FF2B5EF4-FFF2-40B4-BE49-F238E27FC236}">
                <a16:creationId xmlns:a16="http://schemas.microsoft.com/office/drawing/2014/main" id="{AAA9D97E-8B47-A4F3-BECD-87F82D7214A0}"/>
              </a:ext>
            </a:extLst>
          </p:cNvPr>
          <p:cNvSpPr txBox="1"/>
          <p:nvPr/>
        </p:nvSpPr>
        <p:spPr>
          <a:xfrm>
            <a:off x="1311639" y="774133"/>
            <a:ext cx="6558198" cy="3539430"/>
          </a:xfrm>
          <a:prstGeom prst="rect">
            <a:avLst/>
          </a:prstGeom>
          <a:noFill/>
        </p:spPr>
        <p:txBody>
          <a:bodyPr wrap="square" rtlCol="0">
            <a:spAutoFit/>
          </a:bodyPr>
          <a:lstStyle/>
          <a:p>
            <a:pPr marL="285750" indent="-285750">
              <a:buFont typeface="Wingdings" pitchFamily="2" charset="2"/>
              <a:buChar char="Ø"/>
            </a:pPr>
            <a:r>
              <a:rPr lang="en-IN" dirty="0">
                <a:latin typeface=""/>
              </a:rPr>
              <a:t>Successfully implemented an </a:t>
            </a:r>
            <a:r>
              <a:rPr lang="en-IN" b="1" dirty="0">
                <a:latin typeface=""/>
              </a:rPr>
              <a:t>end-to-end</a:t>
            </a:r>
            <a:r>
              <a:rPr lang="en-IN" dirty="0">
                <a:latin typeface=""/>
              </a:rPr>
              <a:t> pipeline: image data loading, image flattening , image filtering using kernels (</a:t>
            </a:r>
            <a:r>
              <a:rPr lang="en" b="1" dirty="0"/>
              <a:t>‘sobel_x',  '</a:t>
            </a:r>
            <a:r>
              <a:rPr lang="en" b="1" dirty="0" err="1"/>
              <a:t>sobel_y</a:t>
            </a:r>
            <a:r>
              <a:rPr lang="en" b="1" dirty="0"/>
              <a:t>', '</a:t>
            </a:r>
            <a:r>
              <a:rPr lang="en" b="1" dirty="0" err="1"/>
              <a:t>laplacian</a:t>
            </a:r>
            <a:r>
              <a:rPr lang="en" b="1" dirty="0"/>
              <a:t>', 'sharpen',  'gaussian_3x3’</a:t>
            </a:r>
            <a:r>
              <a:rPr lang="en-IN" dirty="0">
                <a:latin typeface=""/>
              </a:rPr>
              <a:t>), clustering &amp; classification .</a:t>
            </a:r>
          </a:p>
          <a:p>
            <a:endParaRPr lang="en-IN" dirty="0">
              <a:latin typeface=""/>
            </a:endParaRPr>
          </a:p>
          <a:p>
            <a:pPr marL="285750" indent="-285750">
              <a:buFont typeface="Wingdings" pitchFamily="2" charset="2"/>
              <a:buChar char="Ø"/>
            </a:pPr>
            <a:r>
              <a:rPr lang="en-IN" dirty="0">
                <a:latin typeface=""/>
              </a:rPr>
              <a:t>Demonstrated a practical </a:t>
            </a:r>
            <a:r>
              <a:rPr lang="en-IN" b="1" dirty="0">
                <a:latin typeface=""/>
              </a:rPr>
              <a:t>semi-supervised </a:t>
            </a:r>
            <a:r>
              <a:rPr lang="en-IN" dirty="0">
                <a:latin typeface=""/>
              </a:rPr>
              <a:t>learning strategy by training classifiers on cluster-derived pseudo-labels, effectively utilizing unlabelled data.</a:t>
            </a:r>
          </a:p>
          <a:p>
            <a:endParaRPr lang="en-IN" dirty="0">
              <a:latin typeface=""/>
            </a:endParaRPr>
          </a:p>
          <a:p>
            <a:pPr marL="285750" indent="-285750">
              <a:buFont typeface="Wingdings" pitchFamily="2" charset="2"/>
              <a:buChar char="Ø"/>
            </a:pPr>
            <a:r>
              <a:rPr lang="en-IN" dirty="0">
                <a:latin typeface=""/>
              </a:rPr>
              <a:t>Internal evaluation metrics proved crucial in navigating unsupervised clustering choices, highlighting the impact of algorithms, vectorization, and cluster counts.</a:t>
            </a:r>
          </a:p>
          <a:p>
            <a:endParaRPr lang="en-IN" dirty="0">
              <a:latin typeface=""/>
            </a:endParaRPr>
          </a:p>
          <a:p>
            <a:pPr marL="285750" indent="-285750">
              <a:buFont typeface="Wingdings" pitchFamily="2" charset="2"/>
              <a:buChar char="Ø"/>
            </a:pPr>
            <a:r>
              <a:rPr lang="en-IN" dirty="0">
                <a:latin typeface=""/>
              </a:rPr>
              <a:t>The </a:t>
            </a:r>
            <a:r>
              <a:rPr lang="en-IN" b="1" dirty="0">
                <a:latin typeface=""/>
              </a:rPr>
              <a:t>optimal solution </a:t>
            </a:r>
            <a:r>
              <a:rPr lang="en-IN" dirty="0">
                <a:latin typeface=""/>
              </a:rPr>
              <a:t>involves an effective combination of pre-processing , vectorization , clustering, and classification techniques .</a:t>
            </a:r>
          </a:p>
          <a:p>
            <a:endParaRPr lang="en-IN" dirty="0">
              <a:latin typeface=""/>
            </a:endParaRPr>
          </a:p>
          <a:p>
            <a:pPr marL="285750" indent="-285750">
              <a:buFont typeface="Wingdings" pitchFamily="2" charset="2"/>
              <a:buChar char="Ø"/>
            </a:pPr>
            <a:endParaRPr lang="en-US" dirty="0">
              <a:latin typeface=""/>
            </a:endParaRPr>
          </a:p>
        </p:txBody>
      </p:sp>
    </p:spTree>
    <p:extLst>
      <p:ext uri="{BB962C8B-B14F-4D97-AF65-F5344CB8AC3E}">
        <p14:creationId xmlns:p14="http://schemas.microsoft.com/office/powerpoint/2010/main" val="20903650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3323C-87F1-B047-89BB-312385EC7746}"/>
              </a:ext>
            </a:extLst>
          </p:cNvPr>
          <p:cNvSpPr>
            <a:spLocks noGrp="1"/>
          </p:cNvSpPr>
          <p:nvPr>
            <p:ph type="title"/>
          </p:nvPr>
        </p:nvSpPr>
        <p:spPr/>
        <p:txBody>
          <a:bodyPr/>
          <a:lstStyle/>
          <a:p>
            <a:r>
              <a:rPr lang="en-US" dirty="0"/>
              <a:t>References </a:t>
            </a:r>
          </a:p>
        </p:txBody>
      </p:sp>
      <p:sp>
        <p:nvSpPr>
          <p:cNvPr id="3" name="Text Placeholder 2">
            <a:extLst>
              <a:ext uri="{FF2B5EF4-FFF2-40B4-BE49-F238E27FC236}">
                <a16:creationId xmlns:a16="http://schemas.microsoft.com/office/drawing/2014/main" id="{4617877A-5102-59D2-7707-8B9FDEFF5B64}"/>
              </a:ext>
            </a:extLst>
          </p:cNvPr>
          <p:cNvSpPr>
            <a:spLocks noGrp="1"/>
          </p:cNvSpPr>
          <p:nvPr>
            <p:ph type="body" idx="1"/>
          </p:nvPr>
        </p:nvSpPr>
        <p:spPr>
          <a:xfrm>
            <a:off x="224852" y="1521502"/>
            <a:ext cx="8559384" cy="2908090"/>
          </a:xfrm>
        </p:spPr>
        <p:txBody>
          <a:bodyPr/>
          <a:lstStyle/>
          <a:p>
            <a:pPr marL="146050" indent="0">
              <a:buNone/>
            </a:pPr>
            <a:r>
              <a:rPr lang="en-US" b="1"/>
              <a:t>Notebooks</a:t>
            </a:r>
            <a:endParaRPr lang="en-US" b="1" dirty="0"/>
          </a:p>
          <a:p>
            <a:pPr marL="146050" indent="0">
              <a:buNone/>
            </a:pPr>
            <a:endParaRPr lang="en-US" b="1" dirty="0"/>
          </a:p>
          <a:p>
            <a:pPr>
              <a:buFont typeface="Wingdings" pitchFamily="2" charset="2"/>
              <a:buChar char="Ø"/>
            </a:pPr>
            <a:r>
              <a:rPr lang="en-US" b="1" dirty="0"/>
              <a:t>Text Processing</a:t>
            </a:r>
          </a:p>
          <a:p>
            <a:pPr lvl="1">
              <a:buFont typeface="Wingdings" pitchFamily="2" charset="2"/>
              <a:buChar char="Ø"/>
            </a:pPr>
            <a:r>
              <a:rPr lang="en-IN" b="1" dirty="0"/>
              <a:t>Python Notebook : EPGD_SEM1_TEXT_PROCESSSING.ipynb</a:t>
            </a:r>
            <a:r>
              <a:rPr lang="en-US" b="1" dirty="0"/>
              <a:t> </a:t>
            </a:r>
          </a:p>
          <a:p>
            <a:pPr>
              <a:buFont typeface="Wingdings" pitchFamily="2" charset="2"/>
              <a:buChar char="Ø"/>
            </a:pPr>
            <a:endParaRPr lang="en-US" b="1" dirty="0"/>
          </a:p>
          <a:p>
            <a:pPr marL="615950" lvl="1" indent="0">
              <a:buNone/>
            </a:pPr>
            <a:endParaRPr lang="en-US" b="1" dirty="0"/>
          </a:p>
          <a:p>
            <a:pPr>
              <a:buFont typeface="Wingdings" pitchFamily="2" charset="2"/>
              <a:buChar char="Ø"/>
            </a:pPr>
            <a:r>
              <a:rPr lang="en-US" b="1" dirty="0"/>
              <a:t>Image Processing</a:t>
            </a:r>
          </a:p>
          <a:p>
            <a:pPr lvl="1">
              <a:buFont typeface="Wingdings" pitchFamily="2" charset="2"/>
              <a:buChar char="Ø"/>
            </a:pPr>
            <a:r>
              <a:rPr lang="en-IN" b="1" dirty="0"/>
              <a:t>Python Notebook : EPGD_SEM1_IMAGE_PROCESSING.ipynb</a:t>
            </a:r>
            <a:r>
              <a:rPr lang="en-US" b="1" dirty="0"/>
              <a:t> </a:t>
            </a:r>
          </a:p>
          <a:p>
            <a:pPr>
              <a:buFont typeface="Wingdings" pitchFamily="2" charset="2"/>
              <a:buChar char="Ø"/>
            </a:pPr>
            <a:endParaRPr lang="en-US" b="1" dirty="0"/>
          </a:p>
          <a:p>
            <a:pPr marL="146050" indent="0">
              <a:buNone/>
            </a:pPr>
            <a:endParaRPr lang="en-US" b="1" dirty="0"/>
          </a:p>
          <a:p>
            <a:pPr marL="146050" indent="0">
              <a:buNone/>
            </a:pPr>
            <a:endParaRPr lang="en-US" b="1" dirty="0"/>
          </a:p>
        </p:txBody>
      </p:sp>
    </p:spTree>
    <p:extLst>
      <p:ext uri="{BB962C8B-B14F-4D97-AF65-F5344CB8AC3E}">
        <p14:creationId xmlns:p14="http://schemas.microsoft.com/office/powerpoint/2010/main" val="38055246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3C9489-3E79-7B01-D17A-7B5B4DAE2E80}"/>
              </a:ext>
            </a:extLst>
          </p:cNvPr>
          <p:cNvPicPr>
            <a:picLocks noChangeAspect="1"/>
          </p:cNvPicPr>
          <p:nvPr/>
        </p:nvPicPr>
        <p:blipFill>
          <a:blip r:embed="rId2"/>
          <a:stretch>
            <a:fillRect/>
          </a:stretch>
        </p:blipFill>
        <p:spPr>
          <a:xfrm>
            <a:off x="2053652" y="1073830"/>
            <a:ext cx="4230766" cy="2995840"/>
          </a:xfrm>
          <a:prstGeom prst="rect">
            <a:avLst/>
          </a:prstGeom>
        </p:spPr>
      </p:pic>
    </p:spTree>
    <p:extLst>
      <p:ext uri="{BB962C8B-B14F-4D97-AF65-F5344CB8AC3E}">
        <p14:creationId xmlns:p14="http://schemas.microsoft.com/office/powerpoint/2010/main" val="3993467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
          <p:cNvSpPr txBox="1">
            <a:spLocks noGrp="1"/>
          </p:cNvSpPr>
          <p:nvPr>
            <p:ph type="ctrTitle"/>
          </p:nvPr>
        </p:nvSpPr>
        <p:spPr>
          <a:xfrm>
            <a:off x="1316476" y="739300"/>
            <a:ext cx="4748760" cy="2027564"/>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br>
              <a:rPr lang="en" sz="2800" dirty="0"/>
            </a:br>
            <a:br>
              <a:rPr lang="en" sz="2800" dirty="0"/>
            </a:br>
            <a:r>
              <a:rPr lang="en" sz="2800" dirty="0"/>
              <a:t>Text Processing</a:t>
            </a:r>
            <a:endParaRPr sz="2800" dirty="0"/>
          </a:p>
        </p:txBody>
      </p:sp>
      <p:pic>
        <p:nvPicPr>
          <p:cNvPr id="285" name="Google Shape;285;p2"/>
          <p:cNvPicPr preferRelativeResize="0"/>
          <p:nvPr/>
        </p:nvPicPr>
        <p:blipFill rotWithShape="1">
          <a:blip r:embed="rId3">
            <a:alphaModFix/>
          </a:blip>
          <a:srcRect/>
          <a:stretch/>
        </p:blipFill>
        <p:spPr>
          <a:xfrm>
            <a:off x="5993984" y="976898"/>
            <a:ext cx="1360127" cy="132612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
          <p:cNvSpPr txBox="1">
            <a:spLocks noGrp="1"/>
          </p:cNvSpPr>
          <p:nvPr>
            <p:ph type="title"/>
          </p:nvPr>
        </p:nvSpPr>
        <p:spPr>
          <a:xfrm>
            <a:off x="1303800" y="345359"/>
            <a:ext cx="6640455" cy="64686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Introduction &amp; Data Set</a:t>
            </a:r>
            <a:endParaRPr dirty="0"/>
          </a:p>
        </p:txBody>
      </p:sp>
      <p:sp>
        <p:nvSpPr>
          <p:cNvPr id="291" name="Google Shape;291;p3"/>
          <p:cNvSpPr txBox="1">
            <a:spLocks noGrp="1"/>
          </p:cNvSpPr>
          <p:nvPr>
            <p:ph type="body" idx="1"/>
          </p:nvPr>
        </p:nvSpPr>
        <p:spPr>
          <a:xfrm>
            <a:off x="1199745" y="1098225"/>
            <a:ext cx="7108615" cy="3699916"/>
          </a:xfrm>
          <a:prstGeom prst="rect">
            <a:avLst/>
          </a:prstGeom>
          <a:noFill/>
          <a:ln>
            <a:noFill/>
          </a:ln>
        </p:spPr>
        <p:txBody>
          <a:bodyPr spcFirstLastPara="1" wrap="square" lIns="91425" tIns="91425" rIns="91425" bIns="91425" anchor="t" anchorCtr="0">
            <a:noAutofit/>
          </a:bodyPr>
          <a:lstStyle/>
          <a:p>
            <a:pPr marL="914400" lvl="1" indent="-228600" algn="l" rtl="0">
              <a:lnSpc>
                <a:spcPct val="115000"/>
              </a:lnSpc>
              <a:spcBef>
                <a:spcPts val="1600"/>
              </a:spcBef>
              <a:spcAft>
                <a:spcPts val="0"/>
              </a:spcAft>
              <a:buSzPts val="1100"/>
              <a:buFont typeface="Courier New"/>
              <a:buNone/>
            </a:pPr>
            <a:endParaRPr dirty="0"/>
          </a:p>
          <a:p>
            <a:pPr marL="914400" lvl="1" indent="-228600" algn="l" rtl="0">
              <a:lnSpc>
                <a:spcPct val="115000"/>
              </a:lnSpc>
              <a:spcBef>
                <a:spcPts val="0"/>
              </a:spcBef>
              <a:spcAft>
                <a:spcPts val="0"/>
              </a:spcAft>
              <a:buSzPts val="1100"/>
              <a:buNone/>
            </a:pPr>
            <a:endParaRPr dirty="0"/>
          </a:p>
          <a:p>
            <a:pPr marL="914400" lvl="1" indent="-228600" algn="l" rtl="0">
              <a:lnSpc>
                <a:spcPct val="115000"/>
              </a:lnSpc>
              <a:spcBef>
                <a:spcPts val="0"/>
              </a:spcBef>
              <a:spcAft>
                <a:spcPts val="0"/>
              </a:spcAft>
              <a:buSzPts val="1100"/>
              <a:buNone/>
            </a:pPr>
            <a:endParaRPr dirty="0"/>
          </a:p>
          <a:p>
            <a:pPr marL="285750" lvl="0" indent="-285750" algn="l" rtl="0">
              <a:lnSpc>
                <a:spcPct val="115000"/>
              </a:lnSpc>
              <a:spcBef>
                <a:spcPts val="1600"/>
              </a:spcBef>
              <a:spcAft>
                <a:spcPts val="0"/>
              </a:spcAft>
              <a:buSzPts val="1300"/>
              <a:buFont typeface="Wingdings" pitchFamily="2" charset="2"/>
              <a:buChar char="Ø"/>
            </a:pPr>
            <a:r>
              <a:rPr lang="en" dirty="0"/>
              <a:t>Snap of Data </a:t>
            </a:r>
            <a:endParaRPr dirty="0"/>
          </a:p>
          <a:p>
            <a:pPr marL="0" lvl="0" indent="0" algn="l" rtl="0">
              <a:lnSpc>
                <a:spcPct val="115000"/>
              </a:lnSpc>
              <a:spcBef>
                <a:spcPts val="3200"/>
              </a:spcBef>
              <a:spcAft>
                <a:spcPts val="0"/>
              </a:spcAft>
              <a:buSzPts val="1300"/>
              <a:buNone/>
            </a:pPr>
            <a:endParaRPr dirty="0"/>
          </a:p>
          <a:p>
            <a:pPr marL="0" lvl="0" indent="0" algn="l" rtl="0">
              <a:lnSpc>
                <a:spcPct val="115000"/>
              </a:lnSpc>
              <a:spcBef>
                <a:spcPts val="3200"/>
              </a:spcBef>
              <a:spcAft>
                <a:spcPts val="1600"/>
              </a:spcAft>
              <a:buSzPts val="1300"/>
              <a:buNone/>
            </a:pPr>
            <a:endParaRPr dirty="0"/>
          </a:p>
        </p:txBody>
      </p:sp>
      <p:graphicFrame>
        <p:nvGraphicFramePr>
          <p:cNvPr id="2" name="Table 1">
            <a:extLst>
              <a:ext uri="{FF2B5EF4-FFF2-40B4-BE49-F238E27FC236}">
                <a16:creationId xmlns:a16="http://schemas.microsoft.com/office/drawing/2014/main" id="{94348FF6-63F8-717B-C2FE-B7514E7A4529}"/>
              </a:ext>
            </a:extLst>
          </p:cNvPr>
          <p:cNvGraphicFramePr>
            <a:graphicFrameLocks noGrp="1"/>
          </p:cNvGraphicFramePr>
          <p:nvPr>
            <p:extLst>
              <p:ext uri="{D42A27DB-BD31-4B8C-83A1-F6EECF244321}">
                <p14:modId xmlns:p14="http://schemas.microsoft.com/office/powerpoint/2010/main" val="970595156"/>
              </p:ext>
            </p:extLst>
          </p:nvPr>
        </p:nvGraphicFramePr>
        <p:xfrm>
          <a:off x="1199745" y="1209341"/>
          <a:ext cx="7774703" cy="2989634"/>
        </p:xfrm>
        <a:graphic>
          <a:graphicData uri="http://schemas.openxmlformats.org/drawingml/2006/table">
            <a:tbl>
              <a:tblPr firstRow="1" bandRow="1">
                <a:tableStyleId>{5C22544A-7EE6-4342-B048-85BDC9FD1C3A}</a:tableStyleId>
              </a:tblPr>
              <a:tblGrid>
                <a:gridCol w="3738808">
                  <a:extLst>
                    <a:ext uri="{9D8B030D-6E8A-4147-A177-3AD203B41FA5}">
                      <a16:colId xmlns:a16="http://schemas.microsoft.com/office/drawing/2014/main" val="655152715"/>
                    </a:ext>
                  </a:extLst>
                </a:gridCol>
                <a:gridCol w="4035895">
                  <a:extLst>
                    <a:ext uri="{9D8B030D-6E8A-4147-A177-3AD203B41FA5}">
                      <a16:colId xmlns:a16="http://schemas.microsoft.com/office/drawing/2014/main" val="2943073391"/>
                    </a:ext>
                  </a:extLst>
                </a:gridCol>
              </a:tblGrid>
              <a:tr h="550121">
                <a:tc>
                  <a:txBody>
                    <a:bodyPr/>
                    <a:lstStyle/>
                    <a:p>
                      <a:r>
                        <a:rPr lang="en-US" dirty="0"/>
                        <a:t>Text Data Set </a:t>
                      </a:r>
                    </a:p>
                  </a:txBody>
                  <a:tcPr/>
                </a:tc>
                <a:tc>
                  <a:txBody>
                    <a:bodyPr/>
                    <a:lstStyle/>
                    <a:p>
                      <a:r>
                        <a:rPr lang="en-US" dirty="0"/>
                        <a:t>Snap Of Data</a:t>
                      </a:r>
                    </a:p>
                  </a:txBody>
                  <a:tcPr/>
                </a:tc>
                <a:extLst>
                  <a:ext uri="{0D108BD9-81ED-4DB2-BD59-A6C34878D82A}">
                    <a16:rowId xmlns:a16="http://schemas.microsoft.com/office/drawing/2014/main" val="659244200"/>
                  </a:ext>
                </a:extLst>
              </a:tr>
              <a:tr h="2439513">
                <a:tc>
                  <a:txBody>
                    <a:bodyPr/>
                    <a:lstStyle/>
                    <a:p>
                      <a:pPr marL="0" lvl="0" indent="0" algn="l" rtl="0">
                        <a:lnSpc>
                          <a:spcPct val="115000"/>
                        </a:lnSpc>
                        <a:spcBef>
                          <a:spcPts val="0"/>
                        </a:spcBef>
                        <a:spcAft>
                          <a:spcPts val="0"/>
                        </a:spcAft>
                        <a:buSzPts val="1300"/>
                        <a:buFontTx/>
                        <a:buNone/>
                      </a:pPr>
                      <a:r>
                        <a:rPr lang="en-US" sz="800" b="1" dirty="0">
                          <a:solidFill>
                            <a:schemeClr val="bg2">
                              <a:lumMod val="50000"/>
                            </a:schemeClr>
                          </a:solidFill>
                        </a:rPr>
                        <a:t>Observations</a:t>
                      </a:r>
                      <a:r>
                        <a:rPr lang="en-US" sz="800" dirty="0">
                          <a:solidFill>
                            <a:schemeClr val="bg2">
                              <a:lumMod val="50000"/>
                            </a:schemeClr>
                          </a:solidFill>
                        </a:rPr>
                        <a:t> : </a:t>
                      </a:r>
                    </a:p>
                    <a:p>
                      <a:pPr marL="171450" lvl="0" indent="-171450" algn="l" rtl="0">
                        <a:lnSpc>
                          <a:spcPct val="115000"/>
                        </a:lnSpc>
                        <a:spcBef>
                          <a:spcPts val="0"/>
                        </a:spcBef>
                        <a:spcAft>
                          <a:spcPts val="0"/>
                        </a:spcAft>
                        <a:buSzPts val="1300"/>
                        <a:buFont typeface="Arial" panose="020B0604020202020204" pitchFamily="34" charset="0"/>
                        <a:buChar char="•"/>
                      </a:pPr>
                      <a:r>
                        <a:rPr lang="en-IN" sz="800" dirty="0">
                          <a:solidFill>
                            <a:schemeClr val="bg2">
                              <a:lumMod val="50000"/>
                            </a:schemeClr>
                          </a:solidFill>
                        </a:rPr>
                        <a:t>Text Data Set (</a:t>
                      </a:r>
                      <a:r>
                        <a:rPr lang="en-IN" sz="800" dirty="0">
                          <a:solidFill>
                            <a:schemeClr val="bg2">
                              <a:lumMod val="50000"/>
                            </a:schemeClr>
                          </a:solidFill>
                          <a:latin typeface="Courier New"/>
                          <a:ea typeface="Courier New"/>
                          <a:cs typeface="Courier New"/>
                          <a:sym typeface="Courier New"/>
                        </a:rPr>
                        <a:t>train_data_text.pkl</a:t>
                      </a:r>
                      <a:r>
                        <a:rPr lang="en-IN" sz="800" dirty="0">
                          <a:solidFill>
                            <a:schemeClr val="bg2">
                              <a:lumMod val="50000"/>
                            </a:schemeClr>
                          </a:solidFill>
                        </a:rPr>
                        <a:t>)</a:t>
                      </a:r>
                    </a:p>
                    <a:p>
                      <a:pPr marL="171450" lvl="0" indent="-171450" algn="l" rtl="0">
                        <a:lnSpc>
                          <a:spcPct val="115000"/>
                        </a:lnSpc>
                        <a:spcBef>
                          <a:spcPts val="0"/>
                        </a:spcBef>
                        <a:spcAft>
                          <a:spcPts val="0"/>
                        </a:spcAft>
                        <a:buSzPts val="1300"/>
                        <a:buFont typeface="Arial" panose="020B0604020202020204" pitchFamily="34" charset="0"/>
                        <a:buChar char="•"/>
                      </a:pPr>
                      <a:r>
                        <a:rPr lang="en-IN" sz="800" dirty="0">
                          <a:solidFill>
                            <a:schemeClr val="bg2">
                              <a:lumMod val="50000"/>
                            </a:schemeClr>
                          </a:solidFill>
                        </a:rPr>
                        <a:t>After pre-processing , there is no loss of data observed </a:t>
                      </a:r>
                    </a:p>
                    <a:p>
                      <a:pPr marL="171450" lvl="0" indent="-171450" algn="l" rtl="0">
                        <a:lnSpc>
                          <a:spcPct val="115000"/>
                        </a:lnSpc>
                        <a:spcBef>
                          <a:spcPts val="0"/>
                        </a:spcBef>
                        <a:spcAft>
                          <a:spcPts val="0"/>
                        </a:spcAft>
                        <a:buSzPts val="1300"/>
                        <a:buFont typeface="Arial" panose="020B0604020202020204" pitchFamily="34" charset="0"/>
                        <a:buChar char="•"/>
                      </a:pPr>
                      <a:r>
                        <a:rPr lang="en-IN" sz="800" dirty="0">
                          <a:solidFill>
                            <a:schemeClr val="bg2">
                              <a:lumMod val="50000"/>
                            </a:schemeClr>
                          </a:solidFill>
                        </a:rPr>
                        <a:t>The total size of the data is 1500 paragraphs .</a:t>
                      </a:r>
                    </a:p>
                    <a:p>
                      <a:pPr marL="171450" lvl="0" indent="-171450" algn="l" rtl="0">
                        <a:lnSpc>
                          <a:spcPct val="115000"/>
                        </a:lnSpc>
                        <a:spcBef>
                          <a:spcPts val="0"/>
                        </a:spcBef>
                        <a:spcAft>
                          <a:spcPts val="0"/>
                        </a:spcAft>
                        <a:buSzPts val="1300"/>
                        <a:buFont typeface="Arial" panose="020B0604020202020204" pitchFamily="34" charset="0"/>
                        <a:buChar char="•"/>
                      </a:pPr>
                      <a:endParaRPr lang="en-IN" sz="800" dirty="0"/>
                    </a:p>
                    <a:p>
                      <a:pPr marL="171450" lvl="0" indent="-171450" algn="l" rtl="0">
                        <a:lnSpc>
                          <a:spcPct val="115000"/>
                        </a:lnSpc>
                        <a:spcBef>
                          <a:spcPts val="0"/>
                        </a:spcBef>
                        <a:spcAft>
                          <a:spcPts val="0"/>
                        </a:spcAft>
                        <a:buSzPts val="1300"/>
                        <a:buFont typeface="Arial" panose="020B0604020202020204" pitchFamily="34" charset="0"/>
                        <a:buChar char="•"/>
                      </a:pPr>
                      <a:endParaRPr lang="en-IN" sz="800" dirty="0"/>
                    </a:p>
                    <a:p>
                      <a:endParaRPr lang="en-US" sz="800" dirty="0"/>
                    </a:p>
                  </a:txBody>
                  <a:tcPr/>
                </a:tc>
                <a:tc>
                  <a:txBody>
                    <a:bodyPr/>
                    <a:lstStyle/>
                    <a:p>
                      <a:endParaRPr lang="en-US" dirty="0"/>
                    </a:p>
                  </a:txBody>
                  <a:tcPr/>
                </a:tc>
                <a:extLst>
                  <a:ext uri="{0D108BD9-81ED-4DB2-BD59-A6C34878D82A}">
                    <a16:rowId xmlns:a16="http://schemas.microsoft.com/office/drawing/2014/main" val="1190898827"/>
                  </a:ext>
                </a:extLst>
              </a:tr>
            </a:tbl>
          </a:graphicData>
        </a:graphic>
      </p:graphicFrame>
      <p:pic>
        <p:nvPicPr>
          <p:cNvPr id="3" name="Google Shape;292;p3">
            <a:extLst>
              <a:ext uri="{FF2B5EF4-FFF2-40B4-BE49-F238E27FC236}">
                <a16:creationId xmlns:a16="http://schemas.microsoft.com/office/drawing/2014/main" id="{0EC29FFA-A6BA-24C8-40E2-2B77902E55C8}"/>
              </a:ext>
            </a:extLst>
          </p:cNvPr>
          <p:cNvPicPr preferRelativeResize="0"/>
          <p:nvPr/>
        </p:nvPicPr>
        <p:blipFill rotWithShape="1">
          <a:blip r:embed="rId3">
            <a:alphaModFix/>
          </a:blip>
          <a:srcRect/>
          <a:stretch/>
        </p:blipFill>
        <p:spPr>
          <a:xfrm>
            <a:off x="1303800" y="2571750"/>
            <a:ext cx="3521120" cy="1014128"/>
          </a:xfrm>
          <a:prstGeom prst="rect">
            <a:avLst/>
          </a:prstGeom>
          <a:noFill/>
          <a:ln>
            <a:noFill/>
          </a:ln>
        </p:spPr>
      </p:pic>
      <p:pic>
        <p:nvPicPr>
          <p:cNvPr id="293" name="Google Shape;293;p3"/>
          <p:cNvPicPr preferRelativeResize="0"/>
          <p:nvPr/>
        </p:nvPicPr>
        <p:blipFill rotWithShape="1">
          <a:blip r:embed="rId4">
            <a:alphaModFix/>
          </a:blip>
          <a:srcRect/>
          <a:stretch/>
        </p:blipFill>
        <p:spPr>
          <a:xfrm>
            <a:off x="5051605" y="1904717"/>
            <a:ext cx="3774623" cy="173342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5"/>
          <p:cNvSpPr txBox="1">
            <a:spLocks noGrp="1"/>
          </p:cNvSpPr>
          <p:nvPr>
            <p:ph type="title"/>
          </p:nvPr>
        </p:nvSpPr>
        <p:spPr>
          <a:xfrm>
            <a:off x="1211850" y="141875"/>
            <a:ext cx="7030500" cy="99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Data Partitioning</a:t>
            </a:r>
            <a:endParaRPr dirty="0"/>
          </a:p>
        </p:txBody>
      </p:sp>
      <p:sp>
        <p:nvSpPr>
          <p:cNvPr id="305" name="Google Shape;305;p5"/>
          <p:cNvSpPr txBox="1"/>
          <p:nvPr/>
        </p:nvSpPr>
        <p:spPr>
          <a:xfrm>
            <a:off x="1300385" y="740382"/>
            <a:ext cx="7671228" cy="3925500"/>
          </a:xfrm>
          <a:prstGeom prst="rect">
            <a:avLst/>
          </a:prstGeom>
          <a:noFill/>
          <a:ln>
            <a:noFill/>
          </a:ln>
        </p:spPr>
        <p:txBody>
          <a:bodyPr spcFirstLastPara="1" wrap="square" lIns="91425" tIns="91425" rIns="91425" bIns="91425" anchor="t" anchorCtr="0">
            <a:noAutofit/>
          </a:bodyPr>
          <a:lstStyle/>
          <a:p>
            <a:pPr marL="457200" marR="0" lvl="0" indent="-311150" algn="l" rtl="0">
              <a:lnSpc>
                <a:spcPct val="100000"/>
              </a:lnSpc>
              <a:spcBef>
                <a:spcPts val="0"/>
              </a:spcBef>
              <a:spcAft>
                <a:spcPts val="0"/>
              </a:spcAft>
              <a:buClr>
                <a:schemeClr val="dk2"/>
              </a:buClr>
              <a:buSzPts val="1300"/>
              <a:buFont typeface="Wingdings" pitchFamily="2" charset="2"/>
              <a:buChar char="Ø"/>
            </a:pPr>
            <a:r>
              <a:rPr lang="en-IN" sz="1300" dirty="0">
                <a:solidFill>
                  <a:schemeClr val="dk2"/>
                </a:solidFill>
                <a:latin typeface="Nunito"/>
                <a:sym typeface="Nunito"/>
              </a:rPr>
              <a:t>Post data import, the dataset was strategically partitioned to facilitate robust model training and evaluation.</a:t>
            </a:r>
          </a:p>
          <a:p>
            <a:pPr marL="457200" marR="0" lvl="0" indent="-311150" algn="l" rtl="0">
              <a:lnSpc>
                <a:spcPct val="100000"/>
              </a:lnSpc>
              <a:spcBef>
                <a:spcPts val="0"/>
              </a:spcBef>
              <a:spcAft>
                <a:spcPts val="0"/>
              </a:spcAft>
              <a:buClr>
                <a:schemeClr val="dk2"/>
              </a:buClr>
              <a:buSzPts val="1300"/>
              <a:buFont typeface="Wingdings" pitchFamily="2" charset="2"/>
              <a:buChar char="Ø"/>
            </a:pPr>
            <a:r>
              <a:rPr lang="en-IN" sz="1300" dirty="0">
                <a:solidFill>
                  <a:schemeClr val="dk2"/>
                </a:solidFill>
                <a:latin typeface="Nunito"/>
                <a:sym typeface="Nunito"/>
              </a:rPr>
              <a:t>A standard </a:t>
            </a:r>
            <a:r>
              <a:rPr lang="en-IN" sz="1300" b="1" dirty="0">
                <a:solidFill>
                  <a:schemeClr val="dk2"/>
                </a:solidFill>
                <a:latin typeface="Nunito"/>
                <a:sym typeface="Nunito"/>
              </a:rPr>
              <a:t>80/20 split </a:t>
            </a:r>
            <a:r>
              <a:rPr lang="en-IN" sz="1300" dirty="0">
                <a:solidFill>
                  <a:schemeClr val="dk2"/>
                </a:solidFill>
                <a:latin typeface="Nunito"/>
                <a:sym typeface="Nunito"/>
              </a:rPr>
              <a:t>was employed, allocating 80% of data for training and 20% for testing, adhering to common practice.</a:t>
            </a:r>
          </a:p>
          <a:p>
            <a:pPr marL="457200" marR="0" lvl="0" indent="-311150" algn="l" rtl="0">
              <a:lnSpc>
                <a:spcPct val="100000"/>
              </a:lnSpc>
              <a:spcBef>
                <a:spcPts val="0"/>
              </a:spcBef>
              <a:spcAft>
                <a:spcPts val="0"/>
              </a:spcAft>
              <a:buClr>
                <a:schemeClr val="dk2"/>
              </a:buClr>
              <a:buSzPts val="1300"/>
              <a:buFont typeface="Wingdings" pitchFamily="2" charset="2"/>
              <a:buChar char="Ø"/>
            </a:pPr>
            <a:r>
              <a:rPr lang="en-IN" sz="1300" dirty="0">
                <a:solidFill>
                  <a:schemeClr val="dk2"/>
                </a:solidFill>
                <a:latin typeface="Nunito"/>
                <a:sym typeface="Nunito"/>
              </a:rPr>
              <a:t>The </a:t>
            </a:r>
            <a:r>
              <a:rPr lang="en-IN" sz="1300" b="1" dirty="0">
                <a:solidFill>
                  <a:schemeClr val="dk2"/>
                </a:solidFill>
                <a:latin typeface="Nunito"/>
                <a:sym typeface="Nunito"/>
              </a:rPr>
              <a:t>train_test_split </a:t>
            </a:r>
            <a:r>
              <a:rPr lang="en-IN" sz="1300" dirty="0">
                <a:solidFill>
                  <a:schemeClr val="dk2"/>
                </a:solidFill>
                <a:latin typeface="Nunito"/>
                <a:sym typeface="Nunito"/>
              </a:rPr>
              <a:t>function from </a:t>
            </a:r>
            <a:r>
              <a:rPr lang="en-IN" sz="1300" b="1" dirty="0">
                <a:solidFill>
                  <a:schemeClr val="dk2"/>
                </a:solidFill>
                <a:latin typeface="Nunito"/>
                <a:sym typeface="Nunito"/>
              </a:rPr>
              <a:t>sklearn.model_selection </a:t>
            </a:r>
            <a:r>
              <a:rPr lang="en-IN" sz="1300" dirty="0">
                <a:solidFill>
                  <a:schemeClr val="dk2"/>
                </a:solidFill>
                <a:latin typeface="Nunito"/>
                <a:sym typeface="Nunito"/>
              </a:rPr>
              <a:t>was utilized for precise and reproducible data partitioning. </a:t>
            </a:r>
          </a:p>
          <a:p>
            <a:pPr marL="457200" marR="0" lvl="0" indent="-311150" algn="l" rtl="0">
              <a:lnSpc>
                <a:spcPct val="100000"/>
              </a:lnSpc>
              <a:spcBef>
                <a:spcPts val="0"/>
              </a:spcBef>
              <a:spcAft>
                <a:spcPts val="0"/>
              </a:spcAft>
              <a:buClr>
                <a:schemeClr val="dk2"/>
              </a:buClr>
              <a:buSzPts val="1300"/>
              <a:buFont typeface="Wingdings" pitchFamily="2" charset="2"/>
              <a:buChar char="Ø"/>
            </a:pPr>
            <a:r>
              <a:rPr lang="en-IN" sz="1300" b="1" dirty="0">
                <a:solidFill>
                  <a:schemeClr val="dk2"/>
                </a:solidFill>
                <a:latin typeface="Nunito"/>
                <a:sym typeface="Nunito"/>
              </a:rPr>
              <a:t>Resulting datasets </a:t>
            </a:r>
            <a:r>
              <a:rPr lang="en-IN" sz="1300" dirty="0">
                <a:solidFill>
                  <a:schemeClr val="dk2"/>
                </a:solidFill>
                <a:latin typeface="Nunito"/>
                <a:sym typeface="Nunito"/>
              </a:rPr>
              <a:t>were clearly designated as </a:t>
            </a:r>
            <a:r>
              <a:rPr lang="en-IN" sz="1300" b="1" dirty="0">
                <a:solidFill>
                  <a:schemeClr val="dk2"/>
                </a:solidFill>
                <a:latin typeface="Nunito"/>
                <a:sym typeface="Nunito"/>
              </a:rPr>
              <a:t>document_list_train </a:t>
            </a:r>
            <a:r>
              <a:rPr lang="en-IN" sz="1300" dirty="0">
                <a:solidFill>
                  <a:schemeClr val="dk2"/>
                </a:solidFill>
                <a:latin typeface="Nunito"/>
                <a:sym typeface="Nunito"/>
              </a:rPr>
              <a:t>and </a:t>
            </a:r>
            <a:r>
              <a:rPr lang="en-IN" sz="1300" b="1" dirty="0" err="1">
                <a:solidFill>
                  <a:schemeClr val="dk2"/>
                </a:solidFill>
                <a:latin typeface="Nunito"/>
                <a:sym typeface="Nunito"/>
              </a:rPr>
              <a:t>document_list_test</a:t>
            </a:r>
            <a:r>
              <a:rPr lang="en-IN" sz="1300" dirty="0">
                <a:solidFill>
                  <a:schemeClr val="dk2"/>
                </a:solidFill>
                <a:latin typeface="Nunito"/>
                <a:sym typeface="Nunito"/>
              </a:rPr>
              <a:t> for subsequent processing steps.</a:t>
            </a:r>
            <a:endParaRPr sz="1300" dirty="0">
              <a:solidFill>
                <a:schemeClr val="dk2"/>
              </a:solidFill>
              <a:latin typeface="Nunito"/>
              <a:sym typeface="Nunito"/>
            </a:endParaRPr>
          </a:p>
        </p:txBody>
      </p:sp>
      <p:pic>
        <p:nvPicPr>
          <p:cNvPr id="3" name="Picture 2">
            <a:extLst>
              <a:ext uri="{FF2B5EF4-FFF2-40B4-BE49-F238E27FC236}">
                <a16:creationId xmlns:a16="http://schemas.microsoft.com/office/drawing/2014/main" id="{DC98ED7C-1D99-4980-B574-BCABFE8E419F}"/>
              </a:ext>
            </a:extLst>
          </p:cNvPr>
          <p:cNvPicPr>
            <a:picLocks noChangeAspect="1"/>
          </p:cNvPicPr>
          <p:nvPr/>
        </p:nvPicPr>
        <p:blipFill>
          <a:blip r:embed="rId3"/>
          <a:stretch>
            <a:fillRect/>
          </a:stretch>
        </p:blipFill>
        <p:spPr>
          <a:xfrm>
            <a:off x="1598577" y="2506568"/>
            <a:ext cx="4944895" cy="243415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6"/>
          <p:cNvSpPr txBox="1">
            <a:spLocks noGrp="1"/>
          </p:cNvSpPr>
          <p:nvPr>
            <p:ph type="title"/>
          </p:nvPr>
        </p:nvSpPr>
        <p:spPr>
          <a:xfrm>
            <a:off x="1205925" y="0"/>
            <a:ext cx="7030500" cy="99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2800"/>
              <a:buFont typeface="Arial"/>
              <a:buNone/>
            </a:pPr>
            <a:r>
              <a:rPr lang="en" dirty="0"/>
              <a:t>Data Preprocessing</a:t>
            </a:r>
            <a:endParaRPr dirty="0"/>
          </a:p>
        </p:txBody>
      </p:sp>
      <p:sp>
        <p:nvSpPr>
          <p:cNvPr id="312" name="Google Shape;312;p6"/>
          <p:cNvSpPr txBox="1">
            <a:spLocks noGrp="1"/>
          </p:cNvSpPr>
          <p:nvPr>
            <p:ph type="body" idx="1"/>
          </p:nvPr>
        </p:nvSpPr>
        <p:spPr>
          <a:xfrm>
            <a:off x="1205925" y="573653"/>
            <a:ext cx="7245600" cy="4124100"/>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buSzPts val="1300"/>
              <a:buFont typeface="Wingdings" pitchFamily="2" charset="2"/>
              <a:buChar char="Ø"/>
            </a:pPr>
            <a:r>
              <a:rPr lang="en" dirty="0"/>
              <a:t>For data preprocessing inbuilt python packages such as </a:t>
            </a:r>
            <a:r>
              <a:rPr lang="en" dirty="0" err="1"/>
              <a:t>nltk</a:t>
            </a:r>
            <a:r>
              <a:rPr lang="en" dirty="0"/>
              <a:t>, re and string are used.</a:t>
            </a:r>
            <a:endParaRPr dirty="0"/>
          </a:p>
          <a:p>
            <a:pPr lvl="0" algn="l" rtl="0">
              <a:lnSpc>
                <a:spcPct val="115000"/>
              </a:lnSpc>
              <a:spcBef>
                <a:spcPts val="0"/>
              </a:spcBef>
              <a:spcAft>
                <a:spcPts val="0"/>
              </a:spcAft>
              <a:buSzPts val="1300"/>
              <a:buFont typeface="Wingdings" pitchFamily="2" charset="2"/>
              <a:buChar char="Ø"/>
            </a:pPr>
            <a:r>
              <a:rPr lang="en" dirty="0"/>
              <a:t>The general steps followed for preprocessing involve:- </a:t>
            </a:r>
            <a:r>
              <a:rPr lang="en" b="1" dirty="0"/>
              <a:t>text cleaning, stopword removal, tokenization, normalization(stemming and lemmatization), vocabulary construction and word embedding.</a:t>
            </a:r>
            <a:endParaRPr b="1" dirty="0"/>
          </a:p>
          <a:p>
            <a:pPr lvl="0" algn="l" rtl="0">
              <a:lnSpc>
                <a:spcPct val="115000"/>
              </a:lnSpc>
              <a:spcBef>
                <a:spcPts val="0"/>
              </a:spcBef>
              <a:spcAft>
                <a:spcPts val="0"/>
              </a:spcAft>
              <a:buSzPts val="1300"/>
              <a:buFont typeface="Wingdings" pitchFamily="2" charset="2"/>
              <a:buChar char="Ø"/>
            </a:pPr>
            <a:r>
              <a:rPr lang="en" dirty="0"/>
              <a:t>All further analysis is performed on the </a:t>
            </a:r>
            <a:r>
              <a:rPr lang="en" b="1" dirty="0"/>
              <a:t>document_list_train </a:t>
            </a:r>
            <a:r>
              <a:rPr lang="en" dirty="0"/>
              <a:t>dataset. </a:t>
            </a:r>
            <a:endParaRPr dirty="0"/>
          </a:p>
          <a:p>
            <a:pPr marL="457200" lvl="0" indent="0" algn="l" rtl="0">
              <a:lnSpc>
                <a:spcPct val="115000"/>
              </a:lnSpc>
              <a:spcBef>
                <a:spcPts val="0"/>
              </a:spcBef>
              <a:spcAft>
                <a:spcPts val="0"/>
              </a:spcAft>
              <a:buSzPts val="1300"/>
              <a:buNone/>
            </a:pPr>
            <a:endParaRPr dirty="0"/>
          </a:p>
          <a:p>
            <a:pPr marL="457200" lvl="0" indent="0" algn="l" rtl="0">
              <a:lnSpc>
                <a:spcPct val="115000"/>
              </a:lnSpc>
              <a:spcBef>
                <a:spcPts val="0"/>
              </a:spcBef>
              <a:spcAft>
                <a:spcPts val="0"/>
              </a:spcAft>
              <a:buSzPts val="1300"/>
              <a:buNone/>
            </a:pPr>
            <a:r>
              <a:rPr lang="en" dirty="0"/>
              <a:t>                        </a:t>
            </a:r>
            <a:endParaRPr dirty="0"/>
          </a:p>
        </p:txBody>
      </p:sp>
      <p:pic>
        <p:nvPicPr>
          <p:cNvPr id="3" name="Picture 2">
            <a:extLst>
              <a:ext uri="{FF2B5EF4-FFF2-40B4-BE49-F238E27FC236}">
                <a16:creationId xmlns:a16="http://schemas.microsoft.com/office/drawing/2014/main" id="{C587A76F-8643-6AD1-4DC8-EAFA6DEF1F4F}"/>
              </a:ext>
            </a:extLst>
          </p:cNvPr>
          <p:cNvPicPr>
            <a:picLocks noChangeAspect="1"/>
          </p:cNvPicPr>
          <p:nvPr/>
        </p:nvPicPr>
        <p:blipFill>
          <a:blip r:embed="rId3"/>
          <a:stretch>
            <a:fillRect/>
          </a:stretch>
        </p:blipFill>
        <p:spPr>
          <a:xfrm>
            <a:off x="1504322" y="1949192"/>
            <a:ext cx="4974300" cy="2871045"/>
          </a:xfrm>
          <a:prstGeom prst="rect">
            <a:avLst/>
          </a:prstGeom>
        </p:spPr>
      </p:pic>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themeOverride>
</file>

<file path=docProps/app.xml><?xml version="1.0" encoding="utf-8"?>
<Properties xmlns="http://schemas.openxmlformats.org/officeDocument/2006/extended-properties" xmlns:vt="http://schemas.openxmlformats.org/officeDocument/2006/docPropsVTypes">
  <Template/>
  <TotalTime>658</TotalTime>
  <Words>3597</Words>
  <Application>Microsoft Macintosh PowerPoint</Application>
  <PresentationFormat>On-screen Show (16:9)</PresentationFormat>
  <Paragraphs>369</Paragraphs>
  <Slides>56</Slides>
  <Notes>40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Maven Pro</vt:lpstr>
      <vt:lpstr>Wingdings</vt:lpstr>
      <vt:lpstr>Courier New</vt:lpstr>
      <vt:lpstr>Arial</vt:lpstr>
      <vt:lpstr>Google Sans</vt:lpstr>
      <vt:lpstr>Nunito</vt:lpstr>
      <vt:lpstr>Momentum</vt:lpstr>
      <vt:lpstr>EPGD PML Project  Learning to Label – From Clustering to Classification </vt:lpstr>
      <vt:lpstr>Index</vt:lpstr>
      <vt:lpstr>Executive Summary </vt:lpstr>
      <vt:lpstr>Executive Summary </vt:lpstr>
      <vt:lpstr>Executive Summary </vt:lpstr>
      <vt:lpstr>  Text Processing</vt:lpstr>
      <vt:lpstr>Introduction &amp; Data Set</vt:lpstr>
      <vt:lpstr>Data Partitioning</vt:lpstr>
      <vt:lpstr>Data Preprocessing</vt:lpstr>
      <vt:lpstr>Exploratory Data Analysis (EDA)</vt:lpstr>
      <vt:lpstr>Vectorization</vt:lpstr>
      <vt:lpstr>Word2Vec</vt:lpstr>
      <vt:lpstr>Word2Vec cont...</vt:lpstr>
      <vt:lpstr>Principal Component Analysis(PCA)</vt:lpstr>
      <vt:lpstr>Principal Component Analysis</vt:lpstr>
      <vt:lpstr>Clustering Mind map</vt:lpstr>
      <vt:lpstr>Clustering Approaches </vt:lpstr>
      <vt:lpstr>Clustering Steps </vt:lpstr>
      <vt:lpstr>Clustering Implementation &amp; Results </vt:lpstr>
      <vt:lpstr>Classification Mind map </vt:lpstr>
      <vt:lpstr>Different Classification Algorithms </vt:lpstr>
      <vt:lpstr>Classification Steps </vt:lpstr>
      <vt:lpstr>Classification Implementation</vt:lpstr>
      <vt:lpstr>Classification Results</vt:lpstr>
      <vt:lpstr>Challenges</vt:lpstr>
      <vt:lpstr>Learnings</vt:lpstr>
      <vt:lpstr>Conclusion </vt:lpstr>
      <vt:lpstr>  Image Processing</vt:lpstr>
      <vt:lpstr>Introduction &amp; Data Set </vt:lpstr>
      <vt:lpstr>Initial Data Exploration Mind map</vt:lpstr>
      <vt:lpstr>Single Image Analysis</vt:lpstr>
      <vt:lpstr>Data Preprocessing  </vt:lpstr>
      <vt:lpstr>Approaches  </vt:lpstr>
      <vt:lpstr>Approach 1</vt:lpstr>
      <vt:lpstr>Approach 1 : Clustering</vt:lpstr>
      <vt:lpstr>Approach 1 : t-SNE Visualization</vt:lpstr>
      <vt:lpstr>Approach 2</vt:lpstr>
      <vt:lpstr>Approach 2 : Convolution 2D</vt:lpstr>
      <vt:lpstr>Approach 2 :Applying Convolution</vt:lpstr>
      <vt:lpstr>Approach 2 : PCA &amp; Clustering</vt:lpstr>
      <vt:lpstr>Approach 2 : KMeans + PCA Results</vt:lpstr>
      <vt:lpstr>Approach 2 : Kmeans Clustering Results </vt:lpstr>
      <vt:lpstr>Approach 3</vt:lpstr>
      <vt:lpstr>Approach 3 : Applying Max Pooling</vt:lpstr>
      <vt:lpstr>Approach 3 : Principal Component Analysis (PCA)</vt:lpstr>
      <vt:lpstr>Approach 3:Clustering on PCA</vt:lpstr>
      <vt:lpstr>Approach 3 : t-SNE Visualization </vt:lpstr>
      <vt:lpstr>Approach 3 : Clustering + PCA Results</vt:lpstr>
      <vt:lpstr>Approach 3 : Clustering Results</vt:lpstr>
      <vt:lpstr>Approach 3 : Applying Classification on Clustered Data Set</vt:lpstr>
      <vt:lpstr>Approach 3 :Classification Results  </vt:lpstr>
      <vt:lpstr>Challenges</vt:lpstr>
      <vt:lpstr>Learnings</vt:lpstr>
      <vt:lpstr>Conclusion </vt:lpstr>
      <vt:lpstr>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EPGD PML Project  Learning to Label – From Clustering to Classification </dc:title>
  <cp:lastModifiedBy>Microsoft Office User</cp:lastModifiedBy>
  <cp:revision>97</cp:revision>
  <dcterms:modified xsi:type="dcterms:W3CDTF">2025-05-18T12:16:40Z</dcterms:modified>
</cp:coreProperties>
</file>